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png_v01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98" r:id="rId2"/>
    <p:sldId id="981" r:id="rId3"/>
    <p:sldId id="982" r:id="rId4"/>
    <p:sldId id="290" r:id="rId5"/>
    <p:sldId id="503" r:id="rId6"/>
    <p:sldId id="293" r:id="rId7"/>
    <p:sldId id="296" r:id="rId8"/>
    <p:sldId id="294" r:id="rId9"/>
    <p:sldId id="295" r:id="rId10"/>
    <p:sldId id="875" r:id="rId11"/>
    <p:sldId id="939" r:id="rId12"/>
    <p:sldId id="941" r:id="rId13"/>
    <p:sldId id="942" r:id="rId14"/>
    <p:sldId id="931" r:id="rId15"/>
    <p:sldId id="937" r:id="rId16"/>
    <p:sldId id="967" r:id="rId17"/>
    <p:sldId id="961" r:id="rId18"/>
    <p:sldId id="962" r:id="rId19"/>
    <p:sldId id="963" r:id="rId20"/>
    <p:sldId id="964" r:id="rId21"/>
    <p:sldId id="965" r:id="rId22"/>
    <p:sldId id="904" r:id="rId23"/>
    <p:sldId id="944" r:id="rId24"/>
    <p:sldId id="945" r:id="rId25"/>
    <p:sldId id="946" r:id="rId26"/>
    <p:sldId id="947" r:id="rId27"/>
    <p:sldId id="285" r:id="rId28"/>
    <p:sldId id="364" r:id="rId29"/>
    <p:sldId id="394" r:id="rId30"/>
    <p:sldId id="948" r:id="rId31"/>
    <p:sldId id="368" r:id="rId32"/>
    <p:sldId id="460" r:id="rId33"/>
    <p:sldId id="367" r:id="rId34"/>
    <p:sldId id="371" r:id="rId35"/>
    <p:sldId id="372" r:id="rId36"/>
    <p:sldId id="373" r:id="rId37"/>
    <p:sldId id="374" r:id="rId38"/>
    <p:sldId id="375" r:id="rId39"/>
    <p:sldId id="979" r:id="rId40"/>
    <p:sldId id="980" r:id="rId41"/>
    <p:sldId id="976" r:id="rId42"/>
    <p:sldId id="952" r:id="rId43"/>
    <p:sldId id="465" r:id="rId44"/>
    <p:sldId id="951" r:id="rId45"/>
    <p:sldId id="479" r:id="rId46"/>
    <p:sldId id="954" r:id="rId47"/>
    <p:sldId id="949" r:id="rId48"/>
    <p:sldId id="334" r:id="rId49"/>
    <p:sldId id="332" r:id="rId50"/>
    <p:sldId id="331" r:id="rId51"/>
    <p:sldId id="977" r:id="rId52"/>
    <p:sldId id="405" r:id="rId53"/>
    <p:sldId id="407" r:id="rId54"/>
    <p:sldId id="459" r:id="rId55"/>
    <p:sldId id="462" r:id="rId56"/>
    <p:sldId id="466" r:id="rId57"/>
    <p:sldId id="468" r:id="rId58"/>
    <p:sldId id="476" r:id="rId59"/>
    <p:sldId id="469" r:id="rId60"/>
    <p:sldId id="471" r:id="rId61"/>
    <p:sldId id="978" r:id="rId62"/>
    <p:sldId id="950" r:id="rId63"/>
    <p:sldId id="478" r:id="rId64"/>
    <p:sldId id="480" r:id="rId65"/>
    <p:sldId id="955" r:id="rId66"/>
    <p:sldId id="299" r:id="rId67"/>
    <p:sldId id="336" r:id="rId68"/>
    <p:sldId id="276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37927-D1C2-4D9F-B999-5A42C684CE39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A4BB5-0CF2-4234-8015-3B291DDA2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4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6E182E5-3447-BD4C-067D-649B2E92D2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84B64E-E4B4-454D-994D-D06D9F86967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484802" name="Rectangle 2">
            <a:extLst>
              <a:ext uri="{FF2B5EF4-FFF2-40B4-BE49-F238E27FC236}">
                <a16:creationId xmlns:a16="http://schemas.microsoft.com/office/drawing/2014/main" id="{0A0E7DF8-E55C-E4B2-7F82-E9CFD116AC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03" name="Rectangle 3">
            <a:extLst>
              <a:ext uri="{FF2B5EF4-FFF2-40B4-BE49-F238E27FC236}">
                <a16:creationId xmlns:a16="http://schemas.microsoft.com/office/drawing/2014/main" id="{36F0A806-96CD-D2AD-AB31-6B85EEF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35475"/>
            <a:ext cx="5143500" cy="4181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1484804" name="Rectangle 4">
            <a:extLst>
              <a:ext uri="{FF2B5EF4-FFF2-40B4-BE49-F238E27FC236}">
                <a16:creationId xmlns:a16="http://schemas.microsoft.com/office/drawing/2014/main" id="{9A08CCA4-756B-042F-E0A1-F9DF6E79C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7486650"/>
            <a:ext cx="56721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815" tIns="44908" rIns="89815" bIns="44908">
            <a:spAutoFit/>
          </a:bodyPr>
          <a:lstStyle>
            <a:lvl1pPr defTabSz="89693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9263" defTabSz="89693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96938" defTabSz="89693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6200" defTabSz="89693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97050" defTabSz="89693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54250" defTabSz="896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11450" defTabSz="896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8650" defTabSz="896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25850" defTabSz="8969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266B-4B76-B635-D9A3-091697264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80C67-FC98-FF8F-ECD5-F269BDDD1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C17C9-4E2C-5D73-7D9E-4DC3EF04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77D92-AC7E-B3D3-782B-F70779BD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56B70-3793-8366-2AF1-F09AD861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1A85-5768-7CC7-92B2-1449642B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E8036-A5DE-682A-3A42-EB8C3386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9D329-214E-9750-0387-96A8433E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F4803-1785-F47C-30CA-83E41755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16AF-AD81-A387-C55D-1BBF2FA5F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0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D99E80-4F55-BB53-6BA3-5AACA8A64E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3B460-D08D-6FEB-B49B-F2C9664A6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F87CB-8FE8-2A86-CEF4-A815AD80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C0D49-FA16-E387-BF6C-FDCCBD69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C9C9E-5E7D-6A60-8088-D0E28F1DB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5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5BC950-276C-5E43-B781-3A03641B7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46674" y="323291"/>
            <a:ext cx="2377308" cy="40334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085405-2745-B14D-9185-FC9DDCAAC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707" y="6356352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© 2019 American College of Chest Physicians.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C90C0E-DC4F-2548-A910-C27A72E3D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172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6120F3-477D-CA49-8F89-EE7DC96DF2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5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4741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634B3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1"/>
          </p:nvPr>
        </p:nvSpPr>
        <p:spPr>
          <a:xfrm>
            <a:off x="609600" y="1551964"/>
            <a:ext cx="10972800" cy="4269996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rgbClr val="634B39"/>
                </a:solidFill>
              </a:defRPr>
            </a:lvl1pPr>
            <a:lvl2pPr>
              <a:defRPr sz="1800">
                <a:solidFill>
                  <a:srgbClr val="634B39"/>
                </a:solidFill>
              </a:defRPr>
            </a:lvl2pPr>
            <a:lvl3pPr>
              <a:defRPr sz="1800">
                <a:solidFill>
                  <a:srgbClr val="634B39"/>
                </a:solidFill>
              </a:defRPr>
            </a:lvl3pPr>
            <a:lvl4pPr>
              <a:defRPr sz="1800">
                <a:solidFill>
                  <a:srgbClr val="634B39"/>
                </a:solidFill>
              </a:defRPr>
            </a:lvl4pPr>
            <a:lvl5pPr>
              <a:defRPr sz="1800">
                <a:solidFill>
                  <a:srgbClr val="634B3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121400"/>
            <a:ext cx="12192000" cy="7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121400"/>
            <a:ext cx="12192000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BarSharp.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29" y="6333688"/>
            <a:ext cx="1195512" cy="2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98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3E4323-25AF-A94A-9CB5-CA0EB438CF17}"/>
              </a:ext>
            </a:extLst>
          </p:cNvPr>
          <p:cNvSpPr/>
          <p:nvPr userDrawn="1"/>
        </p:nvSpPr>
        <p:spPr>
          <a:xfrm>
            <a:off x="2" y="1162822"/>
            <a:ext cx="5701345" cy="5695179"/>
          </a:xfrm>
          <a:prstGeom prst="rect">
            <a:avLst/>
          </a:prstGeom>
          <a:solidFill>
            <a:srgbClr val="0096DB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>
                <a:ln>
                  <a:noFill/>
                </a:ln>
                <a:solidFill>
                  <a:srgbClr val="008CC5"/>
                </a:solidFill>
              </a:rPr>
              <a:t>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A08C2D-8605-A641-9CF4-8FE0E373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14" y="2172771"/>
            <a:ext cx="4462513" cy="1510976"/>
          </a:xfrm>
        </p:spPr>
        <p:txBody>
          <a:bodyPr tIns="0" bIns="0" anchor="t">
            <a:normAutofit/>
          </a:bodyPr>
          <a:lstStyle>
            <a:lvl1pPr algn="l">
              <a:lnSpc>
                <a:spcPts val="3096"/>
              </a:lnSpc>
              <a:defRPr sz="28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7E426C7-FADC-504A-92CB-1438D033D7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3014" y="3970523"/>
            <a:ext cx="4347719" cy="2000249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11476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5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0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3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56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3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07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3919D69-4D3C-A840-BF54-936296991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707" y="6356352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Copyright © 2019 American College of Chest Physicians.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E837657-2F26-0E4B-98BA-BF6093A66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172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6120F3-477D-CA49-8F89-EE7DC96DF2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94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1311"/>
            <a:ext cx="8832112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idx="1" hasCustomPrompt="1"/>
          </p:nvPr>
        </p:nvSpPr>
        <p:spPr>
          <a:xfrm>
            <a:off x="609603" y="1950994"/>
            <a:ext cx="8832111" cy="37672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text</a:t>
            </a:r>
          </a:p>
        </p:txBody>
      </p:sp>
      <p:pic>
        <p:nvPicPr>
          <p:cNvPr id="7" name="Picture 6" descr="SCCM-Logo-Color-RGB-600px.png">
            <a:extLst>
              <a:ext uri="{FF2B5EF4-FFF2-40B4-BE49-F238E27FC236}">
                <a16:creationId xmlns:a16="http://schemas.microsoft.com/office/drawing/2014/main" id="{BE22939A-043D-554B-B363-BBEA07424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5" y="6122123"/>
            <a:ext cx="1512256" cy="4612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C6105E-E089-E047-9287-85C66DD3BAE5}"/>
              </a:ext>
            </a:extLst>
          </p:cNvPr>
          <p:cNvSpPr/>
          <p:nvPr userDrawn="1"/>
        </p:nvSpPr>
        <p:spPr>
          <a:xfrm>
            <a:off x="7920753" y="6176351"/>
            <a:ext cx="9589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C2E47"/>
                </a:solidFill>
                <a:latin typeface="Helvetica" pitchFamily="2" charset="0"/>
              </a:rPr>
              <a:t>#SCCM2023</a:t>
            </a: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AF453122-319B-60D9-63A3-110782525F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693" y="6070380"/>
            <a:ext cx="1596824" cy="550496"/>
          </a:xfrm>
          <a:prstGeom prst="rect">
            <a:avLst/>
          </a:prstGeom>
        </p:spPr>
      </p:pic>
      <p:pic>
        <p:nvPicPr>
          <p:cNvPr id="17" name="Picture 16" descr="A picture containing text, building, tower&#10;&#10;Description automatically generated">
            <a:extLst>
              <a:ext uri="{FF2B5EF4-FFF2-40B4-BE49-F238E27FC236}">
                <a16:creationId xmlns:a16="http://schemas.microsoft.com/office/drawing/2014/main" id="{E73895AB-0B84-5CCD-2613-5AC7B4F35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442"/>
          <a:stretch/>
        </p:blipFill>
        <p:spPr>
          <a:xfrm>
            <a:off x="9441712" y="0"/>
            <a:ext cx="2750288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E1CDAC-9593-ABC5-1C1B-9AE86B0EC19B}"/>
              </a:ext>
            </a:extLst>
          </p:cNvPr>
          <p:cNvSpPr/>
          <p:nvPr userDrawn="1"/>
        </p:nvSpPr>
        <p:spPr>
          <a:xfrm>
            <a:off x="11636827" y="6302827"/>
            <a:ext cx="426720" cy="426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2B745E-6E90-14DF-5796-42440C093D67}"/>
              </a:ext>
            </a:extLst>
          </p:cNvPr>
          <p:cNvSpPr txBox="1"/>
          <p:nvPr userDrawn="1"/>
        </p:nvSpPr>
        <p:spPr>
          <a:xfrm>
            <a:off x="11578045" y="6362926"/>
            <a:ext cx="522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DD41582-6DF5-4397-9AB2-17BB26193259}" type="slidenum">
              <a:rPr lang="en-US" sz="1000" b="1" smtClean="0">
                <a:solidFill>
                  <a:srgbClr val="7F7F7F"/>
                </a:solidFill>
                <a:latin typeface="Helvetica Neue"/>
              </a:rPr>
              <a:pPr algn="ctr"/>
              <a:t>‹#›</a:t>
            </a:fld>
            <a:endParaRPr lang="en-US" sz="1000" b="1" dirty="0">
              <a:solidFill>
                <a:srgbClr val="7F7F7F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6405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ECAD-486D-ACB1-A25E-E49443BE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AC99F-5C35-734D-87DE-B712DF7A3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35130-9AF4-0DB6-858D-D24AEE8A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0B715-3CBA-8BED-55B9-7F4D53F8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C00E2-3C1F-8C85-A11E-4F7B8F05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4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4419E-D3CD-8998-82EA-5BAD9404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5D5AA-02FC-20D8-0D95-554962C4B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E4695-2FBA-7DF9-EE45-1878F671B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C0937-D5B5-D8A8-5A1C-81FFB02A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40A14-498E-C77D-ED21-F246CC40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4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A23FF-D403-D2B2-B031-79E0F2A8D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CEF3D-2D93-AA7E-F253-F230AA876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725BA-12F5-B2F8-D4A7-520A3E419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32227-46AE-DE63-8EC5-D8105CCD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75C36-5249-B77A-548F-7DDCCF51E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478A5-D481-6953-E125-5262F95C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6D0A-1FF6-8960-4B2E-31D3CD0D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4F7A7-9EB9-DCA1-88D6-45371198C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E4F45-FF6A-00B4-3680-BA1D9D74F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4F26A-19F0-09F8-2069-68BA418FE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97EAD7-701B-94DF-4652-174622AD1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D8D6F-2FE1-094D-E016-39BAA179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443710-3D13-88E5-DB82-66054245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592092-7D83-EDC7-6E83-32BBD3B5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6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3E9E-B840-235F-009E-DF9C8046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1F3CB-232D-CF8F-38FD-6A417A48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77001-9885-30BC-9F0B-2ED04E56A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FD6A9-412E-803C-A390-2C0CB019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7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35FB1-B7FE-B298-13CF-F0EDA5EC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C5C02-0B41-0574-25AA-30172C3F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98C4F-8526-FCD6-1D0A-A73D3AA7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77B2-A6E2-EACE-CFD7-4D85DA9A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2CC32-E4E9-80DE-A499-EBA25136C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81602-3AA0-8284-A54F-59F2413CD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C4EEE-D955-F791-132F-D16FC95C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CE710-A1A3-C3FE-E4CF-5E76FF02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E40C4-41EE-24C8-7A30-A062003C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1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EF6D-8813-2023-C352-C9C04EAC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FB03C5-06C3-6D29-38A2-EF437697D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E41C8-F4B5-B27A-E2A2-187D10650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17D64-A59A-F84A-6EDF-A5E12296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ADF61-97CF-23CC-2926-7840C6DB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61397-535B-17F9-D0F5-9A050F12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29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D99F1F-9E8A-24E9-EDB2-2BDC4FE9E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32FA4-43BC-9684-B8C4-77B4731DE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ECA1C-527E-71EF-369C-87B9D34A0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77871-FDFE-4F58-BB22-0F75C093F81B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F0F74-179C-B591-A580-E8CF895CE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1029-E0A7-21D9-4F8C-69A3ACE4D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01EF1-BCD5-4627-9E38-9956A8960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9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_v01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_v01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_v01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1523999" y="1122363"/>
            <a:ext cx="10268607" cy="2387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b="1" dirty="0"/>
              <a:t>Surgical Management of Lung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16166"/>
            <a:ext cx="8998726" cy="2593763"/>
          </a:xfrm>
        </p:spPr>
        <p:txBody>
          <a:bodyPr>
            <a:normAutofit/>
          </a:bodyPr>
          <a:lstStyle/>
          <a:p>
            <a:r>
              <a:rPr lang="en-US" b="1" dirty="0" err="1"/>
              <a:t>Ara</a:t>
            </a:r>
            <a:r>
              <a:rPr lang="en-US" b="1" dirty="0"/>
              <a:t> S. Klijian, MD</a:t>
            </a:r>
            <a:br>
              <a:rPr lang="en-US" b="1" dirty="0"/>
            </a:br>
            <a:r>
              <a:rPr lang="en-US" b="1" dirty="0"/>
              <a:t>Director, Minimally Invasive Cardiovascular &amp; Thoracic Surgical Institute</a:t>
            </a:r>
          </a:p>
          <a:p>
            <a:r>
              <a:rPr lang="en-US" b="1" dirty="0"/>
              <a:t>Chairman, Cardiothoracic Surgery, Sharp</a:t>
            </a:r>
          </a:p>
          <a:p>
            <a:r>
              <a:rPr lang="en-US" b="1" dirty="0"/>
              <a:t>Attending Surgeon, Sharp &amp; Scripps Hospitals, San Diego, USA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30924"/>
            <a:ext cx="20002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1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80" name="Rectangle 4">
            <a:extLst>
              <a:ext uri="{FF2B5EF4-FFF2-40B4-BE49-F238E27FC236}">
                <a16:creationId xmlns:a16="http://schemas.microsoft.com/office/drawing/2014/main" id="{52271084-8B07-C350-79E1-FC3FAD07A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MITS</a:t>
            </a:r>
          </a:p>
        </p:txBody>
      </p:sp>
      <p:sp>
        <p:nvSpPr>
          <p:cNvPr id="1483781" name="Rectangle 5">
            <a:extLst>
              <a:ext uri="{FF2B5EF4-FFF2-40B4-BE49-F238E27FC236}">
                <a16:creationId xmlns:a16="http://schemas.microsoft.com/office/drawing/2014/main" id="{427C8C7C-6F87-2A44-0DCE-519926762F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Video-assisted thoracic surgery (VATS)</a:t>
            </a:r>
          </a:p>
          <a:p>
            <a:r>
              <a:rPr lang="en-US" altLang="en-US"/>
              <a:t>Natural orifices translumenal endoscopic surgery (NOTES) (i.e. TransEsophageal Zenker’s Diverticulectomy)</a:t>
            </a:r>
          </a:p>
          <a:p>
            <a:r>
              <a:rPr lang="en-US" altLang="en-US"/>
              <a:t>Muscle-sparing microthoracotomy</a:t>
            </a:r>
          </a:p>
          <a:p>
            <a:r>
              <a:rPr lang="en-US" altLang="en-US"/>
              <a:t>Image-guided, needle-based diagnosis and treatments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626" name="Rectangle 2">
            <a:extLst>
              <a:ext uri="{FF2B5EF4-FFF2-40B4-BE49-F238E27FC236}">
                <a16:creationId xmlns:a16="http://schemas.microsoft.com/office/drawing/2014/main" id="{C58EB4C4-1448-FD60-F824-E59F4B052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62627" name="Rectangle 3">
            <a:extLst>
              <a:ext uri="{FF2B5EF4-FFF2-40B4-BE49-F238E27FC236}">
                <a16:creationId xmlns:a16="http://schemas.microsoft.com/office/drawing/2014/main" id="{023DACA9-C421-4D62-DFEF-F4204AEB31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62628" name="Picture 4">
            <a:extLst>
              <a:ext uri="{FF2B5EF4-FFF2-40B4-BE49-F238E27FC236}">
                <a16:creationId xmlns:a16="http://schemas.microsoft.com/office/drawing/2014/main" id="{C324EF56-F531-C442-8055-FDA8976B4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"/>
            <a:ext cx="989965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 of Minimally Invasive Thoracic Surgery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Smaller Incisions</a:t>
            </a:r>
          </a:p>
          <a:p>
            <a:r>
              <a:rPr lang="en-US" dirty="0"/>
              <a:t>Less postop pain and faster recovery</a:t>
            </a:r>
          </a:p>
          <a:p>
            <a:r>
              <a:rPr lang="en-US" dirty="0"/>
              <a:t>Shorter Hospital Stays</a:t>
            </a:r>
          </a:p>
          <a:p>
            <a:r>
              <a:rPr lang="en-US" dirty="0"/>
              <a:t>Less Intraoperative Bleeding</a:t>
            </a:r>
          </a:p>
          <a:p>
            <a:r>
              <a:rPr lang="en-US" dirty="0"/>
              <a:t>Limits skin and muscle </a:t>
            </a:r>
            <a:r>
              <a:rPr lang="en-US" dirty="0" err="1"/>
              <a:t>devision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3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Magnified view with high resolution</a:t>
            </a:r>
          </a:p>
          <a:p>
            <a:r>
              <a:rPr lang="en-US" dirty="0"/>
              <a:t>Reduced inflammation</a:t>
            </a:r>
          </a:p>
          <a:p>
            <a:r>
              <a:rPr lang="en-US" dirty="0"/>
              <a:t>No need to cut or spread ribs/less pain</a:t>
            </a:r>
          </a:p>
          <a:p>
            <a:r>
              <a:rPr lang="en-US" dirty="0"/>
              <a:t>Shorter chest tube duration</a:t>
            </a:r>
          </a:p>
          <a:p>
            <a:r>
              <a:rPr lang="en-US" dirty="0"/>
              <a:t>Less negative impact on postoperative pulmonary function</a:t>
            </a:r>
          </a:p>
          <a:p>
            <a:r>
              <a:rPr lang="en-US" dirty="0"/>
              <a:t>Faster onset of chemotherapy/RT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56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434" name="Rectangle 2">
            <a:extLst>
              <a:ext uri="{FF2B5EF4-FFF2-40B4-BE49-F238E27FC236}">
                <a16:creationId xmlns:a16="http://schemas.microsoft.com/office/drawing/2014/main" id="{8ACFFD69-FADB-E7AD-3E78-9BE8F0A4D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54435" name="Rectangle 3">
            <a:extLst>
              <a:ext uri="{FF2B5EF4-FFF2-40B4-BE49-F238E27FC236}">
                <a16:creationId xmlns:a16="http://schemas.microsoft.com/office/drawing/2014/main" id="{4C0182DF-BC54-8A64-1B57-3395E81B11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6264" y="1646238"/>
            <a:ext cx="8226425" cy="4589462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554436" name="Picture 4">
            <a:extLst>
              <a:ext uri="{FF2B5EF4-FFF2-40B4-BE49-F238E27FC236}">
                <a16:creationId xmlns:a16="http://schemas.microsoft.com/office/drawing/2014/main" id="{564285CD-6BAD-E64E-1422-C8C192E6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0825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578" name="Rectangle 2">
            <a:extLst>
              <a:ext uri="{FF2B5EF4-FFF2-40B4-BE49-F238E27FC236}">
                <a16:creationId xmlns:a16="http://schemas.microsoft.com/office/drawing/2014/main" id="{810DEADF-2FEA-19F5-36DB-AF596054E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Extent of operation</a:t>
            </a:r>
          </a:p>
        </p:txBody>
      </p:sp>
      <p:sp>
        <p:nvSpPr>
          <p:cNvPr id="1560579" name="Rectangle 3">
            <a:extLst>
              <a:ext uri="{FF2B5EF4-FFF2-40B4-BE49-F238E27FC236}">
                <a16:creationId xmlns:a16="http://schemas.microsoft.com/office/drawing/2014/main" id="{2BE8AF67-983E-18E4-3362-A774E3B071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60580" name="Picture 4">
            <a:extLst>
              <a:ext uri="{FF2B5EF4-FFF2-40B4-BE49-F238E27FC236}">
                <a16:creationId xmlns:a16="http://schemas.microsoft.com/office/drawing/2014/main" id="{EE53CB89-165E-326C-7067-3D88E107D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39" y="1393031"/>
            <a:ext cx="3711575" cy="52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76623-B97D-64F6-9DDB-E47367567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842" y="0"/>
            <a:ext cx="12538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52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A92AD-5592-F3A4-03DE-819F698C2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82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ABBFA-E823-E371-11D9-C7341ED45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51043-DB83-D72D-6897-55C319359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7179-632E-BBA2-BD1C-3437001C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DCC3D-B3B3-97F5-C801-AE2E8E8E4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Consultant for B-D (Lung Sealants)</a:t>
            </a:r>
          </a:p>
          <a:p>
            <a:r>
              <a:rPr lang="en-US" dirty="0"/>
              <a:t>Consultant for La Jolla Pharmaceutical (</a:t>
            </a:r>
            <a:r>
              <a:rPr lang="en-US" dirty="0" err="1"/>
              <a:t>Vasoplegia</a:t>
            </a:r>
            <a:r>
              <a:rPr lang="en-US" dirty="0"/>
              <a:t> Management)</a:t>
            </a:r>
          </a:p>
          <a:p>
            <a:r>
              <a:rPr lang="en-US" dirty="0"/>
              <a:t>Consultant for Eagle (Management of PONV)</a:t>
            </a:r>
          </a:p>
        </p:txBody>
      </p:sp>
    </p:spTree>
    <p:extLst>
      <p:ext uri="{BB962C8B-B14F-4D97-AF65-F5344CB8AC3E}">
        <p14:creationId xmlns:p14="http://schemas.microsoft.com/office/powerpoint/2010/main" val="242493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6EE60-6999-DD4E-8C0F-D864EFDA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3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EF93A-1ABC-D038-5C2A-822C236EF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0" y="0"/>
            <a:ext cx="10324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36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786" name="Rectangle 2">
            <a:extLst>
              <a:ext uri="{FF2B5EF4-FFF2-40B4-BE49-F238E27FC236}">
                <a16:creationId xmlns:a16="http://schemas.microsoft.com/office/drawing/2014/main" id="{86998DFC-AAB9-8B2F-B1BD-070E557AB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REASONS FOR LIMITED RXN</a:t>
            </a:r>
          </a:p>
        </p:txBody>
      </p:sp>
      <p:sp>
        <p:nvSpPr>
          <p:cNvPr id="1526787" name="Rectangle 3">
            <a:extLst>
              <a:ext uri="{FF2B5EF4-FFF2-40B4-BE49-F238E27FC236}">
                <a16:creationId xmlns:a16="http://schemas.microsoft.com/office/drawing/2014/main" id="{0660B4D9-E7FC-22F5-C9F4-2531EA0F3C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EARLIER/SMALLER LESIONS</a:t>
            </a:r>
          </a:p>
          <a:p>
            <a:r>
              <a:rPr lang="en-US" altLang="en-US"/>
              <a:t>Save lung fxn for 2</a:t>
            </a:r>
            <a:r>
              <a:rPr lang="en-US" altLang="en-US" baseline="30000"/>
              <a:t>nd</a:t>
            </a:r>
            <a:r>
              <a:rPr lang="en-US" altLang="en-US"/>
              <a:t> lesion</a:t>
            </a:r>
          </a:p>
          <a:p>
            <a:r>
              <a:rPr lang="en-US" altLang="en-US"/>
              <a:t>Poor FEV1</a:t>
            </a:r>
          </a:p>
          <a:p>
            <a:r>
              <a:rPr lang="en-US" altLang="en-US"/>
              <a:t>Poor functional status of patient</a:t>
            </a:r>
          </a:p>
          <a:p>
            <a:r>
              <a:rPr lang="en-US" altLang="en-US"/>
              <a:t>Able to do via VATS ( less M/M)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F8194-872A-498E-8728-B23E6FBB449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194" name="Picture 2" descr="C:\Users\Sosi\Pictures\ismis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970" y="-838200"/>
            <a:ext cx="4998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5094" y="6019800"/>
            <a:ext cx="6181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 “Agar Blue Localization of Small Pulmonary Nodules for </a:t>
            </a:r>
            <a:r>
              <a:rPr lang="en-US" sz="800" b="1" dirty="0" err="1"/>
              <a:t>Thoracoscopic</a:t>
            </a:r>
            <a:r>
              <a:rPr lang="en-US" sz="800" b="1" dirty="0"/>
              <a:t> Resection and Technique to Minimize Air Leaks”, </a:t>
            </a:r>
          </a:p>
          <a:p>
            <a:r>
              <a:rPr lang="en-US" sz="800" b="1" dirty="0"/>
              <a:t>Innovation, Technologies and Techniques in Cardiothoracic and Cardiovascular/Vascular Surgery Annual Scientific Meeting, Prague, Jun 2013.</a:t>
            </a:r>
          </a:p>
        </p:txBody>
      </p:sp>
    </p:spTree>
    <p:extLst>
      <p:ext uri="{BB962C8B-B14F-4D97-AF65-F5344CB8AC3E}">
        <p14:creationId xmlns:p14="http://schemas.microsoft.com/office/powerpoint/2010/main" val="479335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 Agar Blue Localization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Complex GGO’s &gt; 2 cm.</a:t>
            </a:r>
          </a:p>
          <a:p>
            <a:endParaRPr lang="en-US" dirty="0"/>
          </a:p>
          <a:p>
            <a:r>
              <a:rPr lang="en-US" dirty="0"/>
              <a:t>12 Sub-solid nodules &lt; 1.5 cm.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5094" y="6019800"/>
            <a:ext cx="6181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 “Agar Blue Localization of Small Pulmonary Nodules for </a:t>
            </a:r>
            <a:r>
              <a:rPr lang="en-US" sz="800" b="1" dirty="0" err="1"/>
              <a:t>Thoracoscopic</a:t>
            </a:r>
            <a:r>
              <a:rPr lang="en-US" sz="800" b="1" dirty="0"/>
              <a:t> Resection and Technique to Minimize Air Leaks”, </a:t>
            </a:r>
          </a:p>
          <a:p>
            <a:r>
              <a:rPr lang="en-US" sz="800" b="1" dirty="0"/>
              <a:t>Innovation, Technologies and Techniques in Cardiothoracic and Cardiovascular/Vascular Surgery Annual Scientific Meeting, Prague, Jun 2013.</a:t>
            </a:r>
          </a:p>
        </p:txBody>
      </p:sp>
    </p:spTree>
    <p:extLst>
      <p:ext uri="{BB962C8B-B14F-4D97-AF65-F5344CB8AC3E}">
        <p14:creationId xmlns:p14="http://schemas.microsoft.com/office/powerpoint/2010/main" val="2915662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Liquified</a:t>
            </a:r>
            <a:r>
              <a:rPr lang="en-US" dirty="0"/>
              <a:t> Agar</a:t>
            </a:r>
          </a:p>
          <a:p>
            <a:r>
              <a:rPr lang="en-US" dirty="0"/>
              <a:t>Methylene Blue Dye</a:t>
            </a:r>
          </a:p>
          <a:p>
            <a:r>
              <a:rPr lang="en-US" dirty="0" err="1"/>
              <a:t>Kopan’s</a:t>
            </a:r>
            <a:r>
              <a:rPr lang="en-US" dirty="0"/>
              <a:t> Hook wire</a:t>
            </a:r>
          </a:p>
          <a:p>
            <a:r>
              <a:rPr lang="en-US" dirty="0"/>
              <a:t>CT Guided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5094" y="6019800"/>
            <a:ext cx="6181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 “Agar Blue Localization of Small Pulmonary Nodules for </a:t>
            </a:r>
            <a:r>
              <a:rPr lang="en-US" sz="800" b="1" dirty="0" err="1"/>
              <a:t>Thoracoscopic</a:t>
            </a:r>
            <a:r>
              <a:rPr lang="en-US" sz="800" b="1" dirty="0"/>
              <a:t> Resection and Technique to Minimize Air Leaks”, </a:t>
            </a:r>
          </a:p>
          <a:p>
            <a:r>
              <a:rPr lang="en-US" sz="800" b="1" dirty="0"/>
              <a:t>Innovation, Technologies and Techniques in Cardiothoracic and Cardiovascular/Vascular Surgery Annual Scientific Meeting, Prague, Jun 2013.</a:t>
            </a:r>
          </a:p>
        </p:txBody>
      </p:sp>
    </p:spTree>
    <p:extLst>
      <p:ext uri="{BB962C8B-B14F-4D97-AF65-F5344CB8AC3E}">
        <p14:creationId xmlns:p14="http://schemas.microsoft.com/office/powerpoint/2010/main" val="2426998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Agar Blue</a:t>
            </a:r>
          </a:p>
        </p:txBody>
      </p:sp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67" y="1758405"/>
            <a:ext cx="5266667" cy="397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5094" y="6019800"/>
            <a:ext cx="6181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 “Agar Blue Localization of Small Pulmonary Nodules for </a:t>
            </a:r>
            <a:r>
              <a:rPr lang="en-US" sz="800" b="1" dirty="0" err="1"/>
              <a:t>Thoracoscopic</a:t>
            </a:r>
            <a:r>
              <a:rPr lang="en-US" sz="800" b="1" dirty="0"/>
              <a:t> Resection and Technique to Minimize Air Leaks”, </a:t>
            </a:r>
          </a:p>
          <a:p>
            <a:r>
              <a:rPr lang="en-US" sz="800" b="1" dirty="0"/>
              <a:t>Innovation, Technologies and Techniques in Cardiothoracic and Cardiovascular/Vascular Surgery Annual Scientific Meeting, Prague, Jun 2013.</a:t>
            </a:r>
          </a:p>
        </p:txBody>
      </p:sp>
    </p:spTree>
    <p:extLst>
      <p:ext uri="{BB962C8B-B14F-4D97-AF65-F5344CB8AC3E}">
        <p14:creationId xmlns:p14="http://schemas.microsoft.com/office/powerpoint/2010/main" val="448483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Agar Blue</a:t>
            </a:r>
          </a:p>
        </p:txBody>
      </p:sp>
      <p:pic>
        <p:nvPicPr>
          <p:cNvPr id="154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5618336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5094" y="6019800"/>
            <a:ext cx="6181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 “Agar Blue Localization of Small Pulmonary Nodules for </a:t>
            </a:r>
            <a:r>
              <a:rPr lang="en-US" sz="800" b="1" dirty="0" err="1"/>
              <a:t>Thoracoscopic</a:t>
            </a:r>
            <a:r>
              <a:rPr lang="en-US" sz="800" b="1" dirty="0"/>
              <a:t> Resection and Technique to Minimize Air Leaks”, </a:t>
            </a:r>
          </a:p>
          <a:p>
            <a:r>
              <a:rPr lang="en-US" sz="800" b="1" dirty="0"/>
              <a:t>Innovation, Technologies and Techniques in Cardiothoracic and Cardiovascular/Vascular Surgery Annual Scientific Meeting, Prague, Jun 2013.</a:t>
            </a:r>
          </a:p>
        </p:txBody>
      </p:sp>
    </p:spTree>
    <p:extLst>
      <p:ext uri="{BB962C8B-B14F-4D97-AF65-F5344CB8AC3E}">
        <p14:creationId xmlns:p14="http://schemas.microsoft.com/office/powerpoint/2010/main" val="2564130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001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778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F8194-872A-498E-8728-B23E6FBB449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56" y="-1905000"/>
            <a:ext cx="6096000" cy="115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60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3F62F-FD9A-EEE5-6D34-638F08AF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F103F-2F3A-CFB1-D182-713E89C3B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Understand the Surgical Resection Options for Lung Cancer</a:t>
            </a:r>
          </a:p>
          <a:p>
            <a:pPr marL="514350" indent="-514350">
              <a:buAutoNum type="arabicPeriod"/>
            </a:pPr>
            <a:r>
              <a:rPr lang="en-US" dirty="0"/>
              <a:t>Understand when Segmental Resection is Applicable</a:t>
            </a:r>
          </a:p>
          <a:p>
            <a:pPr marL="514350" indent="-514350">
              <a:buAutoNum type="arabicPeriod"/>
            </a:pPr>
            <a:r>
              <a:rPr lang="en-US" dirty="0"/>
              <a:t>Understand the role of AVATS (Awake Video Assisted Thoracic Surgery) for treatment of lung cancer</a:t>
            </a:r>
          </a:p>
        </p:txBody>
      </p:sp>
    </p:spTree>
    <p:extLst>
      <p:ext uri="{BB962C8B-B14F-4D97-AF65-F5344CB8AC3E}">
        <p14:creationId xmlns:p14="http://schemas.microsoft.com/office/powerpoint/2010/main" val="2162826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F8194-872A-498E-8728-B23E6FBB449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 descr="phot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838200"/>
            <a:ext cx="5394960" cy="8092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556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AVATS : A Technique Born of Necessity, Maintained on Merit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1676401"/>
            <a:ext cx="8229600" cy="4525963"/>
          </a:xfrm>
        </p:spPr>
        <p:txBody>
          <a:bodyPr/>
          <a:lstStyle/>
          <a:p>
            <a:r>
              <a:rPr lang="en-US" dirty="0"/>
              <a:t>Patient 1: 56 </a:t>
            </a:r>
            <a:r>
              <a:rPr lang="en-US" dirty="0" err="1"/>
              <a:t>y.o</a:t>
            </a:r>
            <a:r>
              <a:rPr lang="en-US" dirty="0"/>
              <a:t>. male with 3 cm. peripheral lung CA, FEV1 of 0.58, CT scan showed no </a:t>
            </a:r>
            <a:r>
              <a:rPr lang="en-US" dirty="0" err="1"/>
              <a:t>mediastinal</a:t>
            </a:r>
            <a:r>
              <a:rPr lang="en-US" dirty="0"/>
              <a:t> </a:t>
            </a:r>
            <a:r>
              <a:rPr lang="en-US" dirty="0" err="1"/>
              <a:t>adenopathy</a:t>
            </a:r>
            <a:r>
              <a:rPr lang="en-US" dirty="0"/>
              <a:t>/metastatic disease,  deemed inoperable from general anesthetic risk, failed Chemo/R.T./</a:t>
            </a:r>
            <a:r>
              <a:rPr lang="en-US" dirty="0" err="1"/>
              <a:t>Cyberknife</a:t>
            </a:r>
            <a:endParaRPr lang="en-US" dirty="0"/>
          </a:p>
          <a:p>
            <a:r>
              <a:rPr lang="en-US" dirty="0"/>
              <a:t>Awake VATS with wide wedge resection, margins negative, discharged home on POD 2</a:t>
            </a:r>
          </a:p>
          <a:p>
            <a:r>
              <a:rPr lang="en-US" dirty="0"/>
              <a:t>Five year follow-up, disease free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6400800"/>
            <a:ext cx="5827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“AVATS:  Awake Video Assisted Thoracic Surgery in Complex Thoracic Procedures.”  Clinics in Surgery, Vol 1, 14 May 2016.  </a:t>
            </a:r>
          </a:p>
        </p:txBody>
      </p:sp>
    </p:spTree>
    <p:extLst>
      <p:ext uri="{BB962C8B-B14F-4D97-AF65-F5344CB8AC3E}">
        <p14:creationId xmlns:p14="http://schemas.microsoft.com/office/powerpoint/2010/main" val="255759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GTV_05-11-2017_19.15.54 AVATS with Dr Ara Klijian">
            <a:hlinkClick r:id="" action="ppaction://media"/>
            <a:extLst>
              <a:ext uri="{FF2B5EF4-FFF2-40B4-BE49-F238E27FC236}">
                <a16:creationId xmlns:a16="http://schemas.microsoft.com/office/drawing/2014/main" id="{13D7F215-A555-4912-AABE-2767D8D2A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8735" y="1162050"/>
            <a:ext cx="8873067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AVATS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09901" y="2021224"/>
            <a:ext cx="3362325" cy="32024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512 AVATS cases from June 2010 – Sept 2016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18 – 90 years of age, average age 66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271 males/ 241 females</a:t>
            </a:r>
          </a:p>
          <a:p>
            <a:endParaRPr lang="en-US" dirty="0"/>
          </a:p>
        </p:txBody>
      </p:sp>
      <p:pic>
        <p:nvPicPr>
          <p:cNvPr id="8194" name="Picture 2" descr="Image result for chest 2016 los ange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71" y="1025808"/>
            <a:ext cx="2513824" cy="332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hest 2016 los angele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4471" y="4352926"/>
            <a:ext cx="2409825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97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Comorbidities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224 DM</a:t>
            </a:r>
          </a:p>
          <a:p>
            <a:r>
              <a:rPr lang="en-US" dirty="0"/>
              <a:t>136 COPD</a:t>
            </a:r>
          </a:p>
          <a:p>
            <a:r>
              <a:rPr lang="en-US" dirty="0"/>
              <a:t>68 Atrial Fibrillation</a:t>
            </a:r>
          </a:p>
          <a:p>
            <a:r>
              <a:rPr lang="en-US" dirty="0"/>
              <a:t>228 HTN</a:t>
            </a:r>
          </a:p>
          <a:p>
            <a:r>
              <a:rPr lang="en-US" dirty="0"/>
              <a:t>129 CAD (61 w/ previous MI)</a:t>
            </a:r>
          </a:p>
          <a:p>
            <a:r>
              <a:rPr lang="en-US" dirty="0"/>
              <a:t>12 Chronic hepatic failure</a:t>
            </a:r>
          </a:p>
          <a:p>
            <a:r>
              <a:rPr lang="en-US" dirty="0"/>
              <a:t>46 Chronic renal failure (38 Dialysis)</a:t>
            </a:r>
          </a:p>
          <a:p>
            <a:r>
              <a:rPr lang="en-US" dirty="0"/>
              <a:t>203/246 pts. who had lung </a:t>
            </a:r>
            <a:r>
              <a:rPr lang="en-US" dirty="0" err="1"/>
              <a:t>rxn</a:t>
            </a:r>
            <a:r>
              <a:rPr lang="en-US" dirty="0"/>
              <a:t> had FEV1&lt;0.8</a:t>
            </a:r>
          </a:p>
          <a:p>
            <a:pPr marL="109728" indent="0">
              <a:buNone/>
            </a:pPr>
            <a:r>
              <a:rPr lang="en-US" dirty="0"/>
              <a:t>   (1 patient w/ FEV1 = 0.58) 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1" y="5791200"/>
            <a:ext cx="73805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“Awake Video-</a:t>
            </a:r>
            <a:r>
              <a:rPr lang="en-US" sz="800" b="1" dirty="0" err="1"/>
              <a:t>Assited</a:t>
            </a:r>
            <a:r>
              <a:rPr lang="en-US" sz="800" b="1" dirty="0"/>
              <a:t> Thoracic Surgery (AVATS):  Performing Complex Thoracic Surgical Procedures Without General Anesthesia.”  CHEST, Vol 150, Issue 4, 30A</a:t>
            </a:r>
          </a:p>
        </p:txBody>
      </p:sp>
    </p:spTree>
    <p:extLst>
      <p:ext uri="{BB962C8B-B14F-4D97-AF65-F5344CB8AC3E}">
        <p14:creationId xmlns:p14="http://schemas.microsoft.com/office/powerpoint/2010/main" val="721749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0"/>
            <a:ext cx="8229600" cy="6477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i="1" dirty="0">
                <a:solidFill>
                  <a:srgbClr val="FF0000"/>
                </a:solidFill>
              </a:rPr>
              <a:t>Case</a:t>
            </a:r>
            <a:r>
              <a:rPr lang="en-US" dirty="0"/>
              <a:t>                           </a:t>
            </a:r>
            <a:r>
              <a:rPr lang="en-US" b="1" dirty="0">
                <a:solidFill>
                  <a:srgbClr val="FF0000"/>
                </a:solidFill>
              </a:rPr>
              <a:t>#</a:t>
            </a:r>
            <a:r>
              <a:rPr lang="en-US" b="1" dirty="0"/>
              <a:t> </a:t>
            </a:r>
            <a:r>
              <a:rPr lang="en-US" dirty="0"/>
              <a:t>                     </a:t>
            </a:r>
            <a:r>
              <a:rPr lang="en-US" b="1" dirty="0">
                <a:solidFill>
                  <a:srgbClr val="FF0000"/>
                </a:solidFill>
              </a:rPr>
              <a:t>LOS (days)</a:t>
            </a:r>
          </a:p>
          <a:p>
            <a:pPr marL="109728" indent="0">
              <a:buNone/>
            </a:pPr>
            <a:r>
              <a:rPr lang="en-US" dirty="0"/>
              <a:t>Wedge </a:t>
            </a:r>
            <a:r>
              <a:rPr lang="en-US" dirty="0" err="1"/>
              <a:t>Rxn</a:t>
            </a:r>
            <a:r>
              <a:rPr lang="en-US" dirty="0"/>
              <a:t>              134                       1.3  </a:t>
            </a:r>
          </a:p>
          <a:p>
            <a:pPr marL="109728" indent="0">
              <a:buNone/>
            </a:pPr>
            <a:r>
              <a:rPr lang="en-US" dirty="0"/>
              <a:t>Lobectomies             84                        1.6</a:t>
            </a:r>
          </a:p>
          <a:p>
            <a:pPr marL="109728" indent="0">
              <a:buNone/>
            </a:pPr>
            <a:r>
              <a:rPr lang="en-US" dirty="0"/>
              <a:t>Decortication          108(16w/wedge)    2.1</a:t>
            </a:r>
          </a:p>
          <a:p>
            <a:pPr marL="109728" indent="0">
              <a:buNone/>
            </a:pPr>
            <a:r>
              <a:rPr lang="en-US" dirty="0"/>
              <a:t>Pleural </a:t>
            </a:r>
            <a:r>
              <a:rPr lang="en-US" dirty="0" err="1"/>
              <a:t>Bx</a:t>
            </a:r>
            <a:r>
              <a:rPr lang="en-US" dirty="0"/>
              <a:t>                   56                       1</a:t>
            </a:r>
          </a:p>
          <a:p>
            <a:pPr marL="109728" indent="0">
              <a:buNone/>
            </a:pPr>
            <a:r>
              <a:rPr lang="en-US" dirty="0" err="1"/>
              <a:t>Pleurodesis</a:t>
            </a:r>
            <a:r>
              <a:rPr lang="en-US" dirty="0"/>
              <a:t>              104                        1.2</a:t>
            </a:r>
          </a:p>
          <a:p>
            <a:pPr marL="109728" indent="0">
              <a:buNone/>
            </a:pPr>
            <a:r>
              <a:rPr lang="en-US" dirty="0"/>
              <a:t>Pericardial Window    8                           1.1</a:t>
            </a:r>
          </a:p>
          <a:p>
            <a:pPr marL="109728" indent="0">
              <a:buNone/>
            </a:pPr>
            <a:r>
              <a:rPr lang="en-US" dirty="0" err="1"/>
              <a:t>Bullectomy</a:t>
            </a:r>
            <a:r>
              <a:rPr lang="en-US" dirty="0"/>
              <a:t>                 12                        1.5</a:t>
            </a:r>
          </a:p>
          <a:p>
            <a:pPr marL="109728" indent="0">
              <a:buNone/>
            </a:pPr>
            <a:r>
              <a:rPr lang="en-US" dirty="0"/>
              <a:t>BPF repair                   2(1w/wedge)        2</a:t>
            </a:r>
          </a:p>
          <a:p>
            <a:pPr marL="109728" indent="0">
              <a:buNone/>
            </a:pPr>
            <a:r>
              <a:rPr lang="en-US" dirty="0"/>
              <a:t>Repair Perf </a:t>
            </a:r>
            <a:r>
              <a:rPr lang="en-US" dirty="0" err="1"/>
              <a:t>Esoph</a:t>
            </a:r>
            <a:r>
              <a:rPr lang="en-US" dirty="0"/>
              <a:t>       2                          6</a:t>
            </a:r>
          </a:p>
          <a:p>
            <a:pPr marL="109728" indent="0">
              <a:buNone/>
            </a:pPr>
            <a:r>
              <a:rPr lang="en-US" dirty="0" err="1"/>
              <a:t>Diapragm</a:t>
            </a:r>
            <a:r>
              <a:rPr lang="en-US" dirty="0"/>
              <a:t> repair         1                          1</a:t>
            </a:r>
          </a:p>
          <a:p>
            <a:pPr marL="109728" indent="0">
              <a:buNone/>
            </a:pPr>
            <a:r>
              <a:rPr lang="en-US" dirty="0" err="1"/>
              <a:t>Chyle</a:t>
            </a:r>
            <a:r>
              <a:rPr lang="en-US" dirty="0"/>
              <a:t> leak repair        1                          2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-609600"/>
            <a:ext cx="8229600" cy="609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1" y="6185356"/>
            <a:ext cx="73805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“Awake Video-</a:t>
            </a:r>
            <a:r>
              <a:rPr lang="en-US" sz="800" b="1" dirty="0" err="1"/>
              <a:t>Assited</a:t>
            </a:r>
            <a:r>
              <a:rPr lang="en-US" sz="800" b="1" dirty="0"/>
              <a:t> Thoracic Surgery (AVATS):  Performing Complex Thoracic Surgical Procedures Without General Anesthesia.”  CHEST, Vol 150, Issue 4, 30A</a:t>
            </a:r>
          </a:p>
        </p:txBody>
      </p:sp>
    </p:spTree>
    <p:extLst>
      <p:ext uri="{BB962C8B-B14F-4D97-AF65-F5344CB8AC3E}">
        <p14:creationId xmlns:p14="http://schemas.microsoft.com/office/powerpoint/2010/main" val="4056457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48 CVP used (no Swan-Ganz)</a:t>
            </a:r>
          </a:p>
          <a:p>
            <a:r>
              <a:rPr lang="en-US" dirty="0"/>
              <a:t>92 Arterial lines(71/84 lobes &amp; 21/108 </a:t>
            </a:r>
            <a:r>
              <a:rPr lang="en-US" dirty="0" err="1"/>
              <a:t>decort</a:t>
            </a:r>
            <a:r>
              <a:rPr lang="en-US" dirty="0"/>
              <a:t>)</a:t>
            </a:r>
          </a:p>
          <a:p>
            <a:r>
              <a:rPr lang="en-US" dirty="0"/>
              <a:t>40 Foleys used (all removed w/in 6 </a:t>
            </a:r>
            <a:r>
              <a:rPr lang="en-US" dirty="0" err="1"/>
              <a:t>hrs</a:t>
            </a:r>
            <a:r>
              <a:rPr lang="en-US" dirty="0"/>
              <a:t> of OR)</a:t>
            </a:r>
          </a:p>
          <a:p>
            <a:r>
              <a:rPr lang="en-US" dirty="0" err="1"/>
              <a:t>Dexmedetomidine</a:t>
            </a:r>
            <a:r>
              <a:rPr lang="en-US" dirty="0"/>
              <a:t>/versed</a:t>
            </a:r>
          </a:p>
          <a:p>
            <a:r>
              <a:rPr lang="en-US" dirty="0"/>
              <a:t>Modified Supine positioning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Operative Technique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1" y="5791200"/>
            <a:ext cx="73805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“Awake Video-</a:t>
            </a:r>
            <a:r>
              <a:rPr lang="en-US" sz="800" b="1" dirty="0" err="1"/>
              <a:t>Assited</a:t>
            </a:r>
            <a:r>
              <a:rPr lang="en-US" sz="800" b="1" dirty="0"/>
              <a:t> Thoracic Surgery (AVATS):  Performing Complex Thoracic Surgical Procedures Without General Anesthesia.”  CHEST, Vol 150, Issue 4, 30A</a:t>
            </a:r>
          </a:p>
        </p:txBody>
      </p:sp>
    </p:spTree>
    <p:extLst>
      <p:ext uri="{BB962C8B-B14F-4D97-AF65-F5344CB8AC3E}">
        <p14:creationId xmlns:p14="http://schemas.microsoft.com/office/powerpoint/2010/main" val="180035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144780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Of the 512 total cases, 82 required one day stay in ICU, all others went to telemetry unit following PACU </a:t>
            </a:r>
          </a:p>
          <a:p>
            <a:r>
              <a:rPr lang="en-US" dirty="0"/>
              <a:t>All patients satisfactorily treated with oral pain meds (</a:t>
            </a:r>
            <a:r>
              <a:rPr lang="en-US" dirty="0" err="1"/>
              <a:t>tylenol</a:t>
            </a:r>
            <a:r>
              <a:rPr lang="en-US" dirty="0"/>
              <a:t> w/</a:t>
            </a:r>
            <a:r>
              <a:rPr lang="en-US" dirty="0" err="1"/>
              <a:t>codiene</a:t>
            </a:r>
            <a:r>
              <a:rPr lang="en-US" dirty="0"/>
              <a:t>) after 1-2 doses of IV morphine</a:t>
            </a:r>
          </a:p>
          <a:p>
            <a:r>
              <a:rPr lang="en-US" dirty="0"/>
              <a:t>138 patients received IV or oral </a:t>
            </a:r>
            <a:r>
              <a:rPr lang="en-US" dirty="0" err="1"/>
              <a:t>Toradol</a:t>
            </a:r>
            <a:endParaRPr lang="en-US" dirty="0"/>
          </a:p>
          <a:p>
            <a:r>
              <a:rPr lang="en-US" dirty="0"/>
              <a:t>38 patients received IV </a:t>
            </a:r>
            <a:r>
              <a:rPr lang="en-US" dirty="0" err="1"/>
              <a:t>Aceteminophen</a:t>
            </a:r>
            <a:endParaRPr lang="en-US" dirty="0"/>
          </a:p>
          <a:p>
            <a:r>
              <a:rPr lang="en-US" dirty="0"/>
              <a:t>98% patients with comfort index of &lt; 2 (0=no pain, 10=extreme pain)</a:t>
            </a:r>
          </a:p>
          <a:p>
            <a:r>
              <a:rPr lang="en-US" dirty="0"/>
              <a:t>2% comfort index = 3-4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1" y="5791200"/>
            <a:ext cx="73805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Klijian</a:t>
            </a:r>
            <a:r>
              <a:rPr lang="en-US" sz="800" b="1" dirty="0"/>
              <a:t>, A. “Awake Video-</a:t>
            </a:r>
            <a:r>
              <a:rPr lang="en-US" sz="800" b="1" dirty="0" err="1"/>
              <a:t>Assited</a:t>
            </a:r>
            <a:r>
              <a:rPr lang="en-US" sz="800" b="1" dirty="0"/>
              <a:t> Thoracic Surgery (AVATS):  Performing Complex Thoracic Surgical Procedures Without General Anesthesia.”  CHEST, Vol 150, Issue 4, 30A</a:t>
            </a:r>
          </a:p>
        </p:txBody>
      </p:sp>
    </p:spTree>
    <p:extLst>
      <p:ext uri="{BB962C8B-B14F-4D97-AF65-F5344CB8AC3E}">
        <p14:creationId xmlns:p14="http://schemas.microsoft.com/office/powerpoint/2010/main" val="1996828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deaths</a:t>
            </a:r>
          </a:p>
          <a:p>
            <a:r>
              <a:rPr lang="en-US" dirty="0"/>
              <a:t>No conversion to general/intubation</a:t>
            </a:r>
          </a:p>
          <a:p>
            <a:r>
              <a:rPr lang="en-US" dirty="0"/>
              <a:t>30 pts w/ complication of AF overall (22 AF in lobes, 8 AF in decortications)</a:t>
            </a:r>
          </a:p>
          <a:p>
            <a:r>
              <a:rPr lang="en-US" dirty="0"/>
              <a:t>1 IV site phlebitis</a:t>
            </a:r>
          </a:p>
          <a:p>
            <a:r>
              <a:rPr lang="en-US" dirty="0"/>
              <a:t>No strokes, acute or delayed </a:t>
            </a:r>
            <a:r>
              <a:rPr lang="en-US" dirty="0" err="1"/>
              <a:t>PTx</a:t>
            </a:r>
            <a:r>
              <a:rPr lang="en-US" dirty="0"/>
              <a:t>, DVT/PE,</a:t>
            </a:r>
          </a:p>
          <a:p>
            <a:pPr marL="109728" indent="0">
              <a:buNone/>
            </a:pPr>
            <a:r>
              <a:rPr lang="en-US" dirty="0"/>
              <a:t>   UTI, Pneumonia, 6 month re-admissions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587317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DCB9-1951-9E34-5A3F-CAE140AE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45B0A5-1BBF-A931-7961-D8DEFDAB5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8" y="141890"/>
            <a:ext cx="7267904" cy="6589986"/>
          </a:xfrm>
        </p:spPr>
      </p:pic>
    </p:spTree>
    <p:extLst>
      <p:ext uri="{BB962C8B-B14F-4D97-AF65-F5344CB8AC3E}">
        <p14:creationId xmlns:p14="http://schemas.microsoft.com/office/powerpoint/2010/main" val="2774896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68AC4-D29B-AAAB-AF66-C10278C68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67"/>
            <a:ext cx="12192000" cy="64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09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43AD6-26B6-F2C5-1666-CF732197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5C69F6-17EF-5564-BDE9-9A1FFB58C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31" y="220718"/>
            <a:ext cx="8024648" cy="7299434"/>
          </a:xfrm>
        </p:spPr>
      </p:pic>
    </p:spTree>
    <p:extLst>
      <p:ext uri="{BB962C8B-B14F-4D97-AF65-F5344CB8AC3E}">
        <p14:creationId xmlns:p14="http://schemas.microsoft.com/office/powerpoint/2010/main" val="625453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F040D-3D32-0E04-7668-1EEE5411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5CF9C0-215B-0888-4FD6-79768911D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8" y="-1"/>
            <a:ext cx="9711558" cy="7094483"/>
          </a:xfrm>
        </p:spPr>
      </p:pic>
    </p:spTree>
    <p:extLst>
      <p:ext uri="{BB962C8B-B14F-4D97-AF65-F5344CB8AC3E}">
        <p14:creationId xmlns:p14="http://schemas.microsoft.com/office/powerpoint/2010/main" val="3470508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078" y="2931914"/>
            <a:ext cx="8347017" cy="994172"/>
          </a:xfrm>
        </p:spPr>
        <p:txBody>
          <a:bodyPr/>
          <a:lstStyle/>
          <a:p>
            <a:r>
              <a:rPr lang="en-US" dirty="0"/>
              <a:t>6/30/2017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85725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34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312" y="2604638"/>
            <a:ext cx="7886700" cy="994172"/>
          </a:xfrm>
        </p:spPr>
        <p:txBody>
          <a:bodyPr/>
          <a:lstStyle/>
          <a:p>
            <a:r>
              <a:rPr lang="en-US" dirty="0"/>
              <a:t>6/17/2017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316" y="857251"/>
            <a:ext cx="5068685" cy="5166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9314" y="952560"/>
            <a:ext cx="95031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32404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3C604-EB98-9A39-05BC-C40911FA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F999C-25A1-C3E4-41AB-42B67BCBC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8236B-0614-3D8E-7971-3AE66A3A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02" y="857250"/>
            <a:ext cx="49626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D9F10-C956-4C26-9098-A5EF75ACF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55" y="857251"/>
            <a:ext cx="52058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48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16565"/>
            <a:ext cx="6229350" cy="2049066"/>
          </a:xfrm>
        </p:spPr>
        <p:txBody>
          <a:bodyPr/>
          <a:lstStyle/>
          <a:p>
            <a:r>
              <a:rPr lang="en-US" dirty="0"/>
              <a:t>7/3/2017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Patient underwent a right AVATS/thoracoscopy with resection of mass and abutting chest wall/diaphragm.</a:t>
            </a:r>
          </a:p>
          <a:p>
            <a:endParaRPr lang="en-US" dirty="0"/>
          </a:p>
          <a:p>
            <a:r>
              <a:rPr lang="en-US" dirty="0"/>
              <a:t>Patient was discharged home on 7/5/2017 on postop day #2.</a:t>
            </a:r>
          </a:p>
        </p:txBody>
      </p:sp>
    </p:spTree>
    <p:extLst>
      <p:ext uri="{BB962C8B-B14F-4D97-AF65-F5344CB8AC3E}">
        <p14:creationId xmlns:p14="http://schemas.microsoft.com/office/powerpoint/2010/main" val="3727549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si\Pictures\photo (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6200" y="190024"/>
            <a:ext cx="466344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F8194-872A-498E-8728-B23E6FBB449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4267200"/>
            <a:ext cx="533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67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QEWM1I1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11214"/>
            <a:ext cx="9144000" cy="52339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0" y="1219201"/>
            <a:ext cx="1828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Reflected </a:t>
            </a:r>
            <a:r>
              <a:rPr lang="en-US"/>
              <a:t>right upper lobe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2667001"/>
            <a:ext cx="2133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Apical and </a:t>
            </a:r>
            <a:r>
              <a:rPr lang="en-US"/>
              <a:t>anterior segmental branches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4114801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Stapled right upper </a:t>
            </a:r>
            <a:r>
              <a:rPr lang="en-US"/>
              <a:t>lobe bronchus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7800" y="2438400"/>
            <a:ext cx="1447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Right pulmonary artery</a:t>
            </a:r>
          </a:p>
        </p:txBody>
      </p:sp>
    </p:spTree>
    <p:extLst>
      <p:ext uri="{BB962C8B-B14F-4D97-AF65-F5344CB8AC3E}">
        <p14:creationId xmlns:p14="http://schemas.microsoft.com/office/powerpoint/2010/main" val="2079944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FNNO73LX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9439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76400" y="163967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Right upper lobe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2353270"/>
            <a:ext cx="20574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Sling around right upper </a:t>
            </a:r>
            <a:r>
              <a:rPr lang="en-US"/>
              <a:t>lobe bronchus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15400" y="415427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Bronchus intermedius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5802868"/>
            <a:ext cx="23622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Right lower lobe</a:t>
            </a:r>
          </a:p>
        </p:txBody>
      </p:sp>
    </p:spTree>
    <p:extLst>
      <p:ext uri="{BB962C8B-B14F-4D97-AF65-F5344CB8AC3E}">
        <p14:creationId xmlns:p14="http://schemas.microsoft.com/office/powerpoint/2010/main" val="147246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058400" cy="70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1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316EECG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3514"/>
            <a:ext cx="9144000" cy="65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86600" y="163514"/>
            <a:ext cx="3429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“Crane” maneuver lifting a sling arched left upper </a:t>
            </a:r>
            <a:r>
              <a:rPr lang="en-US"/>
              <a:t>lobe bronchus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0" y="1743670"/>
            <a:ext cx="22860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Hold lymph nodes reflected up </a:t>
            </a:r>
            <a:r>
              <a:rPr lang="en-US"/>
              <a:t>with specimen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34400" y="3505200"/>
            <a:ext cx="1066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Left upper lobe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9200" y="4648200"/>
            <a:ext cx="16002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Posterior bronchus to left upper lobe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96400" y="590687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/>
              <a:t>Pulmonary artery</a:t>
            </a:r>
          </a:p>
        </p:txBody>
      </p:sp>
    </p:spTree>
    <p:extLst>
      <p:ext uri="{BB962C8B-B14F-4D97-AF65-F5344CB8AC3E}">
        <p14:creationId xmlns:p14="http://schemas.microsoft.com/office/powerpoint/2010/main" val="1797654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A5BA-A6A2-9F9F-BBA7-492178B9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D5DD8D-DED8-E9A4-7D31-0B2C46B3A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7" y="141890"/>
            <a:ext cx="9821917" cy="7472855"/>
          </a:xfrm>
        </p:spPr>
      </p:pic>
    </p:spTree>
    <p:extLst>
      <p:ext uri="{BB962C8B-B14F-4D97-AF65-F5344CB8AC3E}">
        <p14:creationId xmlns:p14="http://schemas.microsoft.com/office/powerpoint/2010/main" val="3095979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CF7FD1-7847-4041-99B3-8AE1C070D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ATS 2018/ Am J Resp </a:t>
            </a:r>
            <a:r>
              <a:rPr lang="en-US" dirty="0" err="1"/>
              <a:t>Crit</a:t>
            </a:r>
            <a:r>
              <a:rPr lang="en-US" dirty="0"/>
              <a:t> Care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E17784-7222-48F2-93C6-6D156D711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53150"/>
            <a:ext cx="7467600" cy="495479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42A3DB-D8D2-4CFB-9D8E-71B0072F4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50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BC5BA2-3523-4CFF-8D32-0227326E5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ATS 2019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941659-F007-4DB3-B424-64C390178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17" y="1324303"/>
            <a:ext cx="8529145" cy="539717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A8C10-0758-46EC-A2D0-F0B21C1E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01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85C1-2A31-244F-AFDB-92072F7F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157" y="1741762"/>
            <a:ext cx="4217562" cy="2093381"/>
          </a:xfrm>
        </p:spPr>
        <p:txBody>
          <a:bodyPr>
            <a:normAutofit/>
          </a:bodyPr>
          <a:lstStyle/>
          <a:p>
            <a:r>
              <a:rPr lang="en-US" sz="2000" dirty="0"/>
              <a:t>Early Use Of Awake Video Assisted Thoracic Surgery (AVATS) in Pleural Effusions to Expedite Diagnosis and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7A38F-0E2D-B748-AE11-E431ADF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3761" y="3835143"/>
            <a:ext cx="3260789" cy="2165609"/>
          </a:xfrm>
        </p:spPr>
        <p:txBody>
          <a:bodyPr>
            <a:normAutofit/>
          </a:bodyPr>
          <a:lstStyle/>
          <a:p>
            <a:r>
              <a:rPr lang="en-US" sz="1200" dirty="0"/>
              <a:t>Ara S. Klijian, MD </a:t>
            </a:r>
            <a:r>
              <a:rPr lang="en-US" sz="1000" dirty="0"/>
              <a:t>Cardiothoracic Surgery, Sharp &amp; Scripps Healthcare, San Diego, CA</a:t>
            </a:r>
          </a:p>
          <a:p>
            <a:r>
              <a:rPr lang="en-US" sz="1200" dirty="0"/>
              <a:t>Kaveh Bagheri, MD </a:t>
            </a:r>
            <a:r>
              <a:rPr lang="en-US" sz="1000" dirty="0"/>
              <a:t>Pulmonary/Critical Care Sharp Grossmont Hospital, San Diego, CA</a:t>
            </a:r>
          </a:p>
          <a:p>
            <a:r>
              <a:rPr lang="en-US" sz="1200" dirty="0" err="1"/>
              <a:t>Raed</a:t>
            </a:r>
            <a:r>
              <a:rPr lang="en-US" sz="1200" dirty="0"/>
              <a:t> Al-Naser</a:t>
            </a:r>
            <a:r>
              <a:rPr lang="en-US" sz="1000" dirty="0"/>
              <a:t>, MD Pulmonary/Critical Care Sharp Grossmont Hospital, San Diego =, CA</a:t>
            </a:r>
          </a:p>
        </p:txBody>
      </p:sp>
    </p:spTree>
    <p:extLst>
      <p:ext uri="{BB962C8B-B14F-4D97-AF65-F5344CB8AC3E}">
        <p14:creationId xmlns:p14="http://schemas.microsoft.com/office/powerpoint/2010/main" val="24262772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44A6D-EDFB-4A49-8A80-89A45032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2B913-08A4-49D0-81A0-F562DE413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Compared 30 primary thoracentesis (25 via image guided IR approach &amp; 5 bedside thoracentesis) with 30 patients who had AVATS as first line approach for diagnosis and treatment.</a:t>
            </a:r>
          </a:p>
          <a:p>
            <a:r>
              <a:rPr lang="en-US" dirty="0"/>
              <a:t>Demonstrate efficacy and show safety with AVATS as first line treatment.</a:t>
            </a:r>
          </a:p>
        </p:txBody>
      </p:sp>
    </p:spTree>
    <p:extLst>
      <p:ext uri="{BB962C8B-B14F-4D97-AF65-F5344CB8AC3E}">
        <p14:creationId xmlns:p14="http://schemas.microsoft.com/office/powerpoint/2010/main" val="2849198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BC48-ECBF-4C94-AFC3-D6E9A09F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B135-2728-44DC-A5A3-550DA57B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29 of the 30 AVATS patients were discharged in under 24 hours from surgery, while 1 patient was discharged on post operative day 2.</a:t>
            </a:r>
          </a:p>
        </p:txBody>
      </p:sp>
    </p:spTree>
    <p:extLst>
      <p:ext uri="{BB962C8B-B14F-4D97-AF65-F5344CB8AC3E}">
        <p14:creationId xmlns:p14="http://schemas.microsoft.com/office/powerpoint/2010/main" val="2616516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30F475-FC30-409E-9820-13432A848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219200"/>
            <a:ext cx="5638799" cy="56388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6AD640-4C32-492E-B11D-C5FB77A4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853112-C3D7-4C10-A9C2-23BD964B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SCCM CONGRESS 2022</a:t>
            </a:r>
          </a:p>
        </p:txBody>
      </p:sp>
    </p:spTree>
    <p:extLst>
      <p:ext uri="{BB962C8B-B14F-4D97-AF65-F5344CB8AC3E}">
        <p14:creationId xmlns:p14="http://schemas.microsoft.com/office/powerpoint/2010/main" val="1919702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77A4E4-4CB9-C73D-3E63-7D41E475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7F30D6-3E38-C78F-D624-7C1CB86BD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24" y="-1"/>
            <a:ext cx="6655676" cy="780393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513FE2-8129-E945-D8B5-0956F71D3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32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73873A-6235-DF53-48B9-F84B6DEC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ATS 2023 San Fran ERAS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4F2742-461E-946F-6B45-C75F076F7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37" y="1481138"/>
            <a:ext cx="7047726" cy="45259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29693-458F-A6C2-FA9E-25CB8BAF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9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AF15A-2050-B703-9E5B-0D947AD3D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91"/>
            <a:ext cx="12192000" cy="64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55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C1F2C9-24FD-4652-EC0B-D18413BE5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 2022 Nashville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202722-9B12-0D79-1B34-68AF1C3AC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47" y="1481138"/>
            <a:ext cx="3535907" cy="45259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D8C77-EA40-E3FE-2B4D-6D84324F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6B4C-E3D9-4724-A681-0FBDFDE582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28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7A54-01C4-DF00-215E-798EBF73D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F21C95-5797-FDEF-6F5F-838B07EFC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0" y="0"/>
            <a:ext cx="11629696" cy="7677807"/>
          </a:xfrm>
        </p:spPr>
      </p:pic>
    </p:spTree>
    <p:extLst>
      <p:ext uri="{BB962C8B-B14F-4D97-AF65-F5344CB8AC3E}">
        <p14:creationId xmlns:p14="http://schemas.microsoft.com/office/powerpoint/2010/main" val="22128871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0A758-66FA-7D45-5EE9-84CB3D2D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7280"/>
            <a:ext cx="6624084" cy="1083151"/>
          </a:xfrm>
        </p:spPr>
        <p:txBody>
          <a:bodyPr>
            <a:noAutofit/>
          </a:bodyPr>
          <a:lstStyle/>
          <a:p>
            <a:r>
              <a:rPr lang="en-US" sz="2400" dirty="0"/>
              <a:t>AVATS(Awake Video Assisted Thoracic Surgery) vs. Standard VATS: Comparison of Air Leak Rates/Duration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50A5-7AF6-2B9F-B8A1-8AD1327A0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Ara S. Klijian MD 1, Kaveh Bagheri MD 2, </a:t>
            </a:r>
            <a:r>
              <a:rPr lang="en-US" sz="2400" dirty="0" err="1"/>
              <a:t>Gurvijay</a:t>
            </a:r>
            <a:r>
              <a:rPr lang="en-US" sz="2400" dirty="0"/>
              <a:t> Singh MD 3, Serre Klijian</a:t>
            </a:r>
          </a:p>
          <a:p>
            <a:endParaRPr lang="en-US" dirty="0"/>
          </a:p>
          <a:p>
            <a:r>
              <a:rPr lang="en-US" dirty="0"/>
              <a:t>1-Chairman, Cardiothoracic Surgery  Sharp Grossmont Hospital. Director, Minimally Invasive Cardiothoracic Surgical Institute of San Diego</a:t>
            </a:r>
          </a:p>
          <a:p>
            <a:r>
              <a:rPr lang="en-US" dirty="0"/>
              <a:t>2- Medical Director, Burr Heart &amp; Lung Clinic </a:t>
            </a:r>
          </a:p>
          <a:p>
            <a:r>
              <a:rPr lang="en-US" dirty="0"/>
              <a:t>3-Intensivist/Pulmonologist Sharp Grossmont</a:t>
            </a:r>
          </a:p>
        </p:txBody>
      </p:sp>
    </p:spTree>
    <p:extLst>
      <p:ext uri="{BB962C8B-B14F-4D97-AF65-F5344CB8AC3E}">
        <p14:creationId xmlns:p14="http://schemas.microsoft.com/office/powerpoint/2010/main" val="40632280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2BF3-5382-BEC8-8AD8-75692701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9E6A0-646B-59EE-3701-457D0E968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      </a:t>
            </a:r>
            <a:r>
              <a:rPr lang="en-US" b="1" u="sng" dirty="0">
                <a:solidFill>
                  <a:srgbClr val="FF0000"/>
                </a:solidFill>
              </a:rPr>
              <a:t>268 VATS</a:t>
            </a:r>
            <a:r>
              <a:rPr lang="en-US" b="1" dirty="0">
                <a:solidFill>
                  <a:srgbClr val="FF0000"/>
                </a:solidFill>
              </a:rPr>
              <a:t>      </a:t>
            </a:r>
            <a:r>
              <a:rPr lang="en-US" b="1" u="sng" dirty="0">
                <a:solidFill>
                  <a:srgbClr val="FF0000"/>
                </a:solidFill>
              </a:rPr>
              <a:t>762 AVATS</a:t>
            </a:r>
          </a:p>
          <a:p>
            <a:r>
              <a:rPr lang="en-US" dirty="0"/>
              <a:t>Air leak &lt; 3 days            22%                  2%</a:t>
            </a:r>
          </a:p>
          <a:p>
            <a:r>
              <a:rPr lang="en-US" dirty="0"/>
              <a:t>PAL(&gt;3d)                          6%                  0%</a:t>
            </a:r>
          </a:p>
          <a:p>
            <a:r>
              <a:rPr lang="en-US" dirty="0"/>
              <a:t>Opioids until D/C             68%                 1%</a:t>
            </a:r>
          </a:p>
          <a:p>
            <a:r>
              <a:rPr lang="en-US" dirty="0"/>
              <a:t>Avg CT duration              42 hours          23 hours</a:t>
            </a:r>
          </a:p>
          <a:p>
            <a:r>
              <a:rPr lang="en-US" dirty="0"/>
              <a:t>LOS                                 3.2 days          1.2 days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CC2F1-CAF9-5DC4-47F0-17A7696E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18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6120F3-477D-CA49-8F89-EE7DC96DF2E7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340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CA78-A813-8CE9-ACBB-72CC5D6C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air leaks Via AVATS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BFD8-ED4C-431E-E32D-0C8C2F92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Dexmedetomidine allowed for arousal of patient at end of case and eliciting cough, while scope still in the chest, directly visualized air leaks allowing for repair with suture/ staples and sealants.</a:t>
            </a:r>
          </a:p>
          <a:p>
            <a:r>
              <a:rPr lang="en-US" dirty="0"/>
              <a:t>Avoid general anesthesia /intubation eliminated coughing/bucking seen after extubation thus preventing pressure/strain on suture/staple lines.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52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AVATS is a safe option in select patients, including patients w/ malignancies assuming no evidence of nodal disease on CT/PET or EBUS, resulting in lower LOS, better patient satisfaction, and presumably lower costs.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7220133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all cases should be done less invasively</a:t>
            </a:r>
          </a:p>
        </p:txBody>
      </p:sp>
      <p:sp>
        <p:nvSpPr>
          <p:cNvPr id="163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“A man has got to know his limitations”  </a:t>
            </a:r>
          </a:p>
          <a:p>
            <a:pPr>
              <a:buFontTx/>
              <a:buNone/>
            </a:pPr>
            <a:r>
              <a:rPr lang="en-US"/>
              <a:t>                                        Clint Eastwood in Dirty Harry</a:t>
            </a:r>
          </a:p>
        </p:txBody>
      </p:sp>
    </p:spTree>
    <p:extLst>
      <p:ext uri="{BB962C8B-B14F-4D97-AF65-F5344CB8AC3E}">
        <p14:creationId xmlns:p14="http://schemas.microsoft.com/office/powerpoint/2010/main" val="37121682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Contraindications for AVATS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Central, bulky tumors.</a:t>
            </a:r>
          </a:p>
          <a:p>
            <a:r>
              <a:rPr lang="en-US" dirty="0" err="1"/>
              <a:t>Pancoast</a:t>
            </a:r>
            <a:r>
              <a:rPr lang="en-US" dirty="0"/>
              <a:t> Tumors.</a:t>
            </a:r>
          </a:p>
          <a:p>
            <a:r>
              <a:rPr lang="en-US" dirty="0"/>
              <a:t>Sleeve lobectomy.</a:t>
            </a:r>
          </a:p>
          <a:p>
            <a:r>
              <a:rPr lang="en-US" dirty="0" err="1"/>
              <a:t>Pneumonectomy</a:t>
            </a:r>
            <a:r>
              <a:rPr lang="en-US" dirty="0"/>
              <a:t>.</a:t>
            </a:r>
          </a:p>
          <a:p>
            <a:r>
              <a:rPr lang="en-US" dirty="0"/>
              <a:t>Deep, </a:t>
            </a:r>
            <a:r>
              <a:rPr lang="en-US" dirty="0" err="1"/>
              <a:t>hilar</a:t>
            </a:r>
            <a:r>
              <a:rPr lang="en-US" dirty="0"/>
              <a:t> nodal involvement.</a:t>
            </a:r>
          </a:p>
          <a:p>
            <a:r>
              <a:rPr lang="en-US" dirty="0"/>
              <a:t>Large chest wall involvement.</a:t>
            </a:r>
          </a:p>
        </p:txBody>
      </p:sp>
    </p:spTree>
    <p:extLst>
      <p:ext uri="{BB962C8B-B14F-4D97-AF65-F5344CB8AC3E}">
        <p14:creationId xmlns:p14="http://schemas.microsoft.com/office/powerpoint/2010/main" val="1063839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F8194-872A-498E-8728-B23E6FBB449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Bulky Tumor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00200"/>
            <a:ext cx="466344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34A20-5971-8D69-99BF-3BA1DD223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89"/>
            <a:ext cx="12192000" cy="632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8E23E-808A-9724-C146-F849F1DB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92"/>
            <a:ext cx="12192000" cy="670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53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2E579-5B0C-6A31-82B5-1714D982F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27"/>
            <a:ext cx="12192000" cy="64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53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1550</Words>
  <Application>Microsoft Office PowerPoint</Application>
  <PresentationFormat>Widescreen</PresentationFormat>
  <Paragraphs>199</Paragraphs>
  <Slides>68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Helvetica</vt:lpstr>
      <vt:lpstr>Helvetica Neue</vt:lpstr>
      <vt:lpstr>Office Theme</vt:lpstr>
      <vt:lpstr>Surgical Management of Lung Cancer</vt:lpstr>
      <vt:lpstr>Disclosures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MITS</vt:lpstr>
      <vt:lpstr>PowerPoint Presentation</vt:lpstr>
      <vt:lpstr>Benefits of Minimally Invasive Thoracic Surgery</vt:lpstr>
      <vt:lpstr>Benefits</vt:lpstr>
      <vt:lpstr>PowerPoint Presentation</vt:lpstr>
      <vt:lpstr>Extent of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REASONS FOR LIMITED RXN</vt:lpstr>
      <vt:lpstr>PowerPoint Presentation</vt:lpstr>
      <vt:lpstr>16 Agar Blue Localization</vt:lpstr>
      <vt:lpstr>Technique</vt:lpstr>
      <vt:lpstr>Agar Blue</vt:lpstr>
      <vt:lpstr>Agar Blue</vt:lpstr>
      <vt:lpstr>PowerPoint Presentation</vt:lpstr>
      <vt:lpstr>PowerPoint Presentation</vt:lpstr>
      <vt:lpstr>PowerPoint Presentation</vt:lpstr>
      <vt:lpstr>AVATS : A Technique Born of Necessity, Maintained on Merit</vt:lpstr>
      <vt:lpstr>PowerPoint Presentation</vt:lpstr>
      <vt:lpstr>AVATS</vt:lpstr>
      <vt:lpstr>Comorbidities</vt:lpstr>
      <vt:lpstr>PowerPoint Presentation</vt:lpstr>
      <vt:lpstr>Operative Technique</vt:lpstr>
      <vt:lpstr>Results</vt:lpstr>
      <vt:lpstr>Results</vt:lpstr>
      <vt:lpstr>PowerPoint Presentation</vt:lpstr>
      <vt:lpstr>PowerPoint Presentation</vt:lpstr>
      <vt:lpstr>PowerPoint Presentation</vt:lpstr>
      <vt:lpstr>6/30/2017</vt:lpstr>
      <vt:lpstr>6/17/2017</vt:lpstr>
      <vt:lpstr>PowerPoint Presentation</vt:lpstr>
      <vt:lpstr>PowerPoint Presentation</vt:lpstr>
      <vt:lpstr>7/3/2017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ATS 2018/ Am J Resp Crit Care </vt:lpstr>
      <vt:lpstr>ATS 2019</vt:lpstr>
      <vt:lpstr>Early Use Of Awake Video Assisted Thoracic Surgery (AVATS) in Pleural Effusions to Expedite Diagnosis and Treatment</vt:lpstr>
      <vt:lpstr>Methods</vt:lpstr>
      <vt:lpstr>Discharge Data</vt:lpstr>
      <vt:lpstr>SCCM CONGRESS 2022</vt:lpstr>
      <vt:lpstr>PowerPoint Presentation</vt:lpstr>
      <vt:lpstr>ATS 2023 San Fran ERAS</vt:lpstr>
      <vt:lpstr>Chest 2022 Nashville</vt:lpstr>
      <vt:lpstr>PowerPoint Presentation</vt:lpstr>
      <vt:lpstr>AVATS(Awake Video Assisted Thoracic Surgery) vs. Standard VATS: Comparison of Air Leak Rates/Duration</vt:lpstr>
      <vt:lpstr>DATA </vt:lpstr>
      <vt:lpstr>Minimizing air leaks Via AVATS</vt:lpstr>
      <vt:lpstr>Conclusions</vt:lpstr>
      <vt:lpstr>Not all cases should be done less invasively</vt:lpstr>
      <vt:lpstr>Contraindications for AVATS</vt:lpstr>
      <vt:lpstr>Bulky Tumor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management of lung cancer</dc:title>
  <dc:creator>ara klijian</dc:creator>
  <cp:lastModifiedBy>ara klijian</cp:lastModifiedBy>
  <cp:revision>8</cp:revision>
  <dcterms:created xsi:type="dcterms:W3CDTF">2023-04-19T23:14:17Z</dcterms:created>
  <dcterms:modified xsi:type="dcterms:W3CDTF">2023-04-23T04:37:38Z</dcterms:modified>
</cp:coreProperties>
</file>