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309" r:id="rId6"/>
    <p:sldId id="2067519796" r:id="rId7"/>
    <p:sldId id="308" r:id="rId8"/>
    <p:sldId id="262" r:id="rId9"/>
    <p:sldId id="278" r:id="rId10"/>
    <p:sldId id="279" r:id="rId11"/>
    <p:sldId id="317" r:id="rId12"/>
    <p:sldId id="323" r:id="rId13"/>
    <p:sldId id="314" r:id="rId14"/>
    <p:sldId id="318" r:id="rId15"/>
    <p:sldId id="306" r:id="rId16"/>
    <p:sldId id="321" r:id="rId17"/>
    <p:sldId id="343" r:id="rId18"/>
    <p:sldId id="344" r:id="rId19"/>
    <p:sldId id="263" r:id="rId20"/>
    <p:sldId id="269" r:id="rId21"/>
    <p:sldId id="270" r:id="rId22"/>
    <p:sldId id="324" r:id="rId23"/>
    <p:sldId id="339" r:id="rId24"/>
    <p:sldId id="330" r:id="rId25"/>
    <p:sldId id="291" r:id="rId26"/>
    <p:sldId id="295" r:id="rId27"/>
    <p:sldId id="296" r:id="rId28"/>
    <p:sldId id="2067519793" r:id="rId29"/>
    <p:sldId id="299" r:id="rId30"/>
    <p:sldId id="2067519792" r:id="rId31"/>
    <p:sldId id="331" r:id="rId32"/>
    <p:sldId id="332" r:id="rId33"/>
    <p:sldId id="303" r:id="rId34"/>
    <p:sldId id="333" r:id="rId35"/>
    <p:sldId id="274" r:id="rId36"/>
    <p:sldId id="345" r:id="rId37"/>
    <p:sldId id="328" r:id="rId38"/>
    <p:sldId id="327" r:id="rId39"/>
    <p:sldId id="277" r:id="rId40"/>
    <p:sldId id="2067519797" r:id="rId41"/>
    <p:sldId id="2067519794" r:id="rId42"/>
    <p:sldId id="2067519795" r:id="rId43"/>
    <p:sldId id="2067519788" r:id="rId4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091FFBB8-A0BE-F34E-958F-CFEF81FA8422}">
          <p14:sldIdLst>
            <p14:sldId id="256"/>
            <p14:sldId id="257"/>
            <p14:sldId id="258"/>
            <p14:sldId id="259"/>
            <p14:sldId id="309"/>
            <p14:sldId id="2067519796"/>
            <p14:sldId id="308"/>
            <p14:sldId id="262"/>
            <p14:sldId id="278"/>
            <p14:sldId id="279"/>
            <p14:sldId id="317"/>
            <p14:sldId id="323"/>
            <p14:sldId id="314"/>
            <p14:sldId id="318"/>
            <p14:sldId id="306"/>
            <p14:sldId id="321"/>
            <p14:sldId id="343"/>
            <p14:sldId id="344"/>
            <p14:sldId id="263"/>
            <p14:sldId id="269"/>
            <p14:sldId id="270"/>
            <p14:sldId id="324"/>
            <p14:sldId id="339"/>
            <p14:sldId id="330"/>
            <p14:sldId id="291"/>
            <p14:sldId id="295"/>
            <p14:sldId id="296"/>
            <p14:sldId id="2067519793"/>
            <p14:sldId id="299"/>
            <p14:sldId id="2067519792"/>
            <p14:sldId id="331"/>
            <p14:sldId id="332"/>
            <p14:sldId id="303"/>
            <p14:sldId id="333"/>
            <p14:sldId id="274"/>
            <p14:sldId id="345"/>
            <p14:sldId id="328"/>
            <p14:sldId id="327"/>
            <p14:sldId id="277"/>
            <p14:sldId id="2067519797"/>
            <p14:sldId id="2067519794"/>
            <p14:sldId id="2067519795"/>
            <p14:sldId id="2067519788"/>
          </p14:sldIdLst>
        </p14:section>
      </p14:sectionLst>
    </p:ex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0" roundtripDataSignature="AMtx7miO+wiw40Z4jT14I79Zk9+iZK8+S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riyanka Iyer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38121D3-7BE8-40C8-9FDA-802A2414BE87}">
  <a:tblStyle styleId="{F38121D3-7BE8-40C8-9FDA-802A2414BE87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5F4F1"/>
          </a:solidFill>
        </a:fill>
      </a:tcStyle>
    </a:wholeTbl>
    <a:band1H>
      <a:tcTxStyle/>
      <a:tcStyle>
        <a:tcBdr/>
        <a:fill>
          <a:solidFill>
            <a:srgbClr val="ECE9E2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CE9E2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42" autoAdjust="0"/>
    <p:restoredTop sz="94777"/>
  </p:normalViewPr>
  <p:slideViewPr>
    <p:cSldViewPr snapToGrid="0" snapToObjects="1">
      <p:cViewPr varScale="1">
        <p:scale>
          <a:sx n="108" d="100"/>
          <a:sy n="108" d="100"/>
        </p:scale>
        <p:origin x="93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50" Type="http://customschemas.google.com/relationships/presentationmetadata" Target="meta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9/28/22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9" name="Google Shape;12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01C78486-BF7F-4B99-85AA-4F35A0FF24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3550" y="393700"/>
            <a:ext cx="6096000" cy="3429000"/>
          </a:xfrm>
          <a:ln/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41E2993C-F4D2-400C-8063-A1E1E873A7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2532" name="Header Placeholder 3">
            <a:extLst>
              <a:ext uri="{FF2B5EF4-FFF2-40B4-BE49-F238E27FC236}">
                <a16:creationId xmlns:a16="http://schemas.microsoft.com/office/drawing/2014/main" id="{EBED896C-ABFA-407E-BDF6-1BE51FB1335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600" i="1">
                <a:cs typeface="Arial" panose="020B0604020202020204" pitchFamily="34" charset="0"/>
              </a:rPr>
              <a:t>[ADD PRESENTATION TITLE: INSERT TAB &gt; HEADER &amp; FOOTER &gt; NOTES AND HANDOUTS]</a:t>
            </a:r>
          </a:p>
        </p:txBody>
      </p:sp>
      <p:sp>
        <p:nvSpPr>
          <p:cNvPr id="22533" name="Date Placeholder 4">
            <a:extLst>
              <a:ext uri="{FF2B5EF4-FFF2-40B4-BE49-F238E27FC236}">
                <a16:creationId xmlns:a16="http://schemas.microsoft.com/office/drawing/2014/main" id="{906D8D74-FA28-4D4C-A0A9-47E55F5A8D0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/>
            <a:fld id="{DE45EBE2-B3EF-4DFE-9DDB-C8977522AB97}" type="datetime1">
              <a:rPr lang="en-US" altLang="en-US" sz="600" i="1" smtClean="0">
                <a:cs typeface="Arial" panose="020B0604020202020204" pitchFamily="34" charset="0"/>
              </a:rPr>
              <a:pPr algn="l"/>
              <a:t>4/3/2023</a:t>
            </a:fld>
            <a:endParaRPr lang="en-US" altLang="en-US" sz="600" i="1">
              <a:cs typeface="Arial" panose="020B0604020202020204" pitchFamily="34" charset="0"/>
            </a:endParaRPr>
          </a:p>
        </p:txBody>
      </p:sp>
      <p:sp>
        <p:nvSpPr>
          <p:cNvPr id="22534" name="Slide Number Placeholder 5">
            <a:extLst>
              <a:ext uri="{FF2B5EF4-FFF2-40B4-BE49-F238E27FC236}">
                <a16:creationId xmlns:a16="http://schemas.microsoft.com/office/drawing/2014/main" id="{7C8B38CD-E004-4F9F-B958-6C19ED1C01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81C705B-FE27-4972-9C78-E1E0DFE065FD}" type="slidenum">
              <a:rPr lang="en-US" altLang="en-US" sz="600" i="1" smtClean="0">
                <a:cs typeface="Arial" panose="020B0604020202020204" pitchFamily="34" charset="0"/>
              </a:rPr>
              <a:pPr/>
              <a:t>14</a:t>
            </a:fld>
            <a:endParaRPr lang="en-US" altLang="en-US" sz="600" i="1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B2D83451-F450-467D-80AF-0F419756BF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1B98E0D1-EF69-4414-B9C1-4FB879F418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69D6B483-1F2A-4C76-88C5-801932E70D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BE2DCF3-1B97-42E7-8AC2-EED18D934DAE}" type="slidenum">
              <a:rPr lang="en-US" altLang="en-US" sz="1200" smtClean="0"/>
              <a:pPr/>
              <a:t>16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8FDD2B7F-4CAB-48BD-AF06-51E9911A5E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8CFA57DB-F70B-4E92-8C59-6DA1BD005B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3D893CB5-6B47-4799-B5E3-36D9AB2DAF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0BB78DB-C475-4D5F-AA32-CA39EC0F42A9}" type="slidenum">
              <a:rPr lang="en-US" altLang="en-US" sz="1200" smtClean="0"/>
              <a:pPr/>
              <a:t>17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377C7-0973-4837-845E-C035B13708D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5355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D21E8-3411-472F-8791-BB675BC50A8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4197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D21E8-3411-472F-8791-BB675BC50A8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4436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D21E8-3411-472F-8791-BB675BC50A8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249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>
            <a:extLst>
              <a:ext uri="{FF2B5EF4-FFF2-40B4-BE49-F238E27FC236}">
                <a16:creationId xmlns:a16="http://schemas.microsoft.com/office/drawing/2014/main" id="{F462CAD4-8DED-4106-BB30-BC22C702A2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>
            <a:extLst>
              <a:ext uri="{FF2B5EF4-FFF2-40B4-BE49-F238E27FC236}">
                <a16:creationId xmlns:a16="http://schemas.microsoft.com/office/drawing/2014/main" id="{227F5D04-85B9-4465-A74C-B0B1BF4045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9156" name="Slide Number Placeholder 3">
            <a:extLst>
              <a:ext uri="{FF2B5EF4-FFF2-40B4-BE49-F238E27FC236}">
                <a16:creationId xmlns:a16="http://schemas.microsoft.com/office/drawing/2014/main" id="{94363374-8279-4625-A28F-5806B032CE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AB08C7C-1B75-4A55-B76C-176FF2748462}" type="slidenum">
              <a:rPr lang="en-US" altLang="en-US" sz="1200" smtClean="0"/>
              <a:pPr/>
              <a:t>24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D21E8-3411-472F-8791-BB675BC50A8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8767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20738" y="1006475"/>
            <a:ext cx="6129337" cy="3448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7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552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377C7-0973-4837-845E-C035B13708D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8404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A0D21-91BE-4277-99C0-C8FCF366E04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2830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D21E8-3411-472F-8791-BB675BC50A8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3819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>
            <a:extLst>
              <a:ext uri="{FF2B5EF4-FFF2-40B4-BE49-F238E27FC236}">
                <a16:creationId xmlns:a16="http://schemas.microsoft.com/office/drawing/2014/main" id="{EEC372AB-839F-4D9B-ACE7-CD66D198DF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E7DDF4-114F-432D-BB1B-061A2DCDF8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8372" name="Slide Number Placeholder 3">
            <a:extLst>
              <a:ext uri="{FF2B5EF4-FFF2-40B4-BE49-F238E27FC236}">
                <a16:creationId xmlns:a16="http://schemas.microsoft.com/office/drawing/2014/main" id="{C0FC4C18-8EE1-4B23-8E04-E99449ED5E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3D72F77-8856-4C35-AF90-60FDFDE17FDB}" type="slidenum">
              <a:rPr lang="en-US" altLang="en-US" sz="1200" smtClean="0"/>
              <a:pPr/>
              <a:t>31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>
            <a:extLst>
              <a:ext uri="{FF2B5EF4-FFF2-40B4-BE49-F238E27FC236}">
                <a16:creationId xmlns:a16="http://schemas.microsoft.com/office/drawing/2014/main" id="{DC9ADA39-16B2-4B4C-8063-3A2C945767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>
            <a:extLst>
              <a:ext uri="{FF2B5EF4-FFF2-40B4-BE49-F238E27FC236}">
                <a16:creationId xmlns:a16="http://schemas.microsoft.com/office/drawing/2014/main" id="{8D54B138-B8D7-4F3B-9FD6-DBCCE3C33A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2468" name="Slide Number Placeholder 3">
            <a:extLst>
              <a:ext uri="{FF2B5EF4-FFF2-40B4-BE49-F238E27FC236}">
                <a16:creationId xmlns:a16="http://schemas.microsoft.com/office/drawing/2014/main" id="{79076900-30BA-423F-8D01-604EB134CB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70FD12C-F419-4FF0-9DAE-4286FB44B458}" type="slidenum">
              <a:rPr lang="en-US" altLang="en-US" sz="1200" smtClean="0"/>
              <a:pPr/>
              <a:t>32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>
            <a:extLst>
              <a:ext uri="{FF2B5EF4-FFF2-40B4-BE49-F238E27FC236}">
                <a16:creationId xmlns:a16="http://schemas.microsoft.com/office/drawing/2014/main" id="{6EE08A32-F345-4066-B3FE-E58EB97B03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>
            <a:extLst>
              <a:ext uri="{FF2B5EF4-FFF2-40B4-BE49-F238E27FC236}">
                <a16:creationId xmlns:a16="http://schemas.microsoft.com/office/drawing/2014/main" id="{21A148BA-AB96-4614-B9A7-3F523D6212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7588" name="Slide Number Placeholder 3">
            <a:extLst>
              <a:ext uri="{FF2B5EF4-FFF2-40B4-BE49-F238E27FC236}">
                <a16:creationId xmlns:a16="http://schemas.microsoft.com/office/drawing/2014/main" id="{EE955380-6F33-402E-8D73-52BFB42E4B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A63DE4A-D75D-4CCC-8A93-82AB3FDC5F2D}" type="slidenum">
              <a:rPr lang="en-US" altLang="en-US" sz="1200" smtClean="0"/>
              <a:pPr/>
              <a:t>33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>
            <a:extLst>
              <a:ext uri="{FF2B5EF4-FFF2-40B4-BE49-F238E27FC236}">
                <a16:creationId xmlns:a16="http://schemas.microsoft.com/office/drawing/2014/main" id="{923FB4FF-2787-4CCE-9467-E81E6E20A6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>
            <a:extLst>
              <a:ext uri="{FF2B5EF4-FFF2-40B4-BE49-F238E27FC236}">
                <a16:creationId xmlns:a16="http://schemas.microsoft.com/office/drawing/2014/main" id="{0EF9D752-A9DF-4E57-9478-9F2B72828D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9636" name="Slide Number Placeholder 3">
            <a:extLst>
              <a:ext uri="{FF2B5EF4-FFF2-40B4-BE49-F238E27FC236}">
                <a16:creationId xmlns:a16="http://schemas.microsoft.com/office/drawing/2014/main" id="{98747486-7B5B-4516-ADD5-742E1E5F32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6E22B22-0BE6-4ADC-A3EF-05CE9463E0F2}" type="slidenum">
              <a:rPr lang="en-US" altLang="en-US" sz="1200" smtClean="0"/>
              <a:pPr/>
              <a:t>34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fever, night sweats, fatigue, and weight loss</a:t>
            </a:r>
            <a:endParaRPr lang="en-US" dirty="0"/>
          </a:p>
          <a:p>
            <a:r>
              <a:rPr lang="en-US" dirty="0" err="1"/>
              <a:t>Endobronchial</a:t>
            </a:r>
            <a:r>
              <a:rPr lang="en-US" baseline="0" dirty="0"/>
              <a:t> disease in 40%</a:t>
            </a:r>
          </a:p>
          <a:p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Hypercalcemia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occurs in 1–4% of cases, and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hypercalciuria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occurs in 15–40%.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BAL shows lymphocytosis in &gt; 80% of patients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Heerfordt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syndrome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a rare manifestation of sarcoidosis. The symptoms include inflammation of the eye (uveitis), swelling of the parotid gland, chronic fever, and in some cases, palsy of the facial nerves.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Berylliosis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Affects patients working with circuit boards/electronics. Similar findings on x-ray. Diagnosis made with lymph transfer test on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bronchoalveolar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lavage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35916-5C13-42CE-BB1E-86D86E1DE3E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9920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Gold standard in diagnosis of ILD is no longer histopathology</a:t>
            </a:r>
            <a:r>
              <a:rPr lang="en-US" baseline="0" dirty="0"/>
              <a:t> but a Multidisciplinary discussion involving the clinician, radiologist, rheumatologist and when appropriate pathologist.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4F5AE-715F-EF44-9737-7985C54D02C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5839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biopsy</a:t>
            </a:r>
            <a:r>
              <a:rPr lang="en-US" baseline="0" dirty="0"/>
              <a:t> another option to surgical biopsy is </a:t>
            </a:r>
            <a:r>
              <a:rPr lang="en-US" baseline="0" dirty="0" err="1"/>
              <a:t>cryobiopsy</a:t>
            </a:r>
            <a:r>
              <a:rPr lang="en-US" baseline="0" dirty="0"/>
              <a:t> where with a bronchoscope a piece of lung tissue is obtained using a </a:t>
            </a:r>
            <a:r>
              <a:rPr lang="en-US" baseline="0" dirty="0" err="1"/>
              <a:t>cryoprobe</a:t>
            </a:r>
            <a:r>
              <a:rPr lang="en-US" baseline="0" dirty="0"/>
              <a:t>. The biopsy pieces could be up to about 1 cm in size compared to 2-3mm with </a:t>
            </a:r>
            <a:r>
              <a:rPr lang="en-US" baseline="0" dirty="0" err="1"/>
              <a:t>transbronchial</a:t>
            </a:r>
            <a:r>
              <a:rPr lang="en-US" baseline="0" dirty="0"/>
              <a:t> and could be sufficient to obtain a diagnosis. As shown in this study the diagnostic rate was comparable to surgical biopsies.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BE11EB-81BF-2748-A5FD-17A6A6F7B863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828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3">
            <a:extLst>
              <a:ext uri="{FF2B5EF4-FFF2-40B4-BE49-F238E27FC236}">
                <a16:creationId xmlns:a16="http://schemas.microsoft.com/office/drawing/2014/main" id="{2F83B615-8430-40D5-91CE-01B73F57553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4EC4FEE-3024-4A6E-8789-27C6172FAE2D}" type="datetime1">
              <a:rPr lang="en-US" altLang="en-US" sz="1200" smtClean="0"/>
              <a:pPr/>
              <a:t>4/3/2023</a:t>
            </a:fld>
            <a:endParaRPr lang="en-US" altLang="en-US" sz="1200"/>
          </a:p>
        </p:txBody>
      </p:sp>
      <p:sp>
        <p:nvSpPr>
          <p:cNvPr id="72707" name="Rectangle 7">
            <a:extLst>
              <a:ext uri="{FF2B5EF4-FFF2-40B4-BE49-F238E27FC236}">
                <a16:creationId xmlns:a16="http://schemas.microsoft.com/office/drawing/2014/main" id="{CE6311E5-CD37-493F-9628-ADA9521B6A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7619442-94C3-46BD-82DF-4D87C46302B8}" type="slidenum">
              <a:rPr lang="en-US" altLang="en-US" sz="1200" smtClean="0"/>
              <a:pPr/>
              <a:t>40</a:t>
            </a:fld>
            <a:endParaRPr lang="en-US" altLang="en-US" sz="1200"/>
          </a:p>
        </p:txBody>
      </p:sp>
      <p:sp>
        <p:nvSpPr>
          <p:cNvPr id="72708" name="Rectangle 2">
            <a:extLst>
              <a:ext uri="{FF2B5EF4-FFF2-40B4-BE49-F238E27FC236}">
                <a16:creationId xmlns:a16="http://schemas.microsoft.com/office/drawing/2014/main" id="{0739E858-01D0-4E7F-BA65-ECE20BA753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9" name="Rectangle 3">
            <a:extLst>
              <a:ext uri="{FF2B5EF4-FFF2-40B4-BE49-F238E27FC236}">
                <a16:creationId xmlns:a16="http://schemas.microsoft.com/office/drawing/2014/main" id="{74D04C1E-3B28-4423-92B7-D69C537441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D21E8-3411-472F-8791-BB675BC50A83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639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C7EC6AA9-93D3-44F0-9748-FD9179CFE1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A6008C-3FB0-4DFF-8864-7FCAB56875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9F8FC482-CE4F-4E35-A76C-2965B55765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CD2841D-E481-4940-BF17-9D87122E7655}" type="slidenum">
              <a:rPr lang="en-US" altLang="en-US" sz="1200" smtClean="0"/>
              <a:pPr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377C7-0973-4837-845E-C035B13708D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6685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53BD7-F239-445E-A84F-EB5BCB7A50C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5148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53BD7-F239-445E-A84F-EB5BCB7A50C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6913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C7849431-F7C5-4CC3-BBB6-0A364CF799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94AEC848-CF83-4D33-83B9-CAB21118AB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0DAD7F31-E8E4-4AA3-AA3A-06AB9E6387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3AA0BDD-E452-4ACB-BE46-8CCE3BBE304E}" type="slidenum">
              <a:rPr lang="en-US" altLang="en-US" sz="1200" smtClean="0"/>
              <a:pPr/>
              <a:t>11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D21E8-3411-472F-8791-BB675BC50A8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347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15"/>
          <p:cNvPicPr preferRelativeResize="0"/>
          <p:nvPr/>
        </p:nvPicPr>
        <p:blipFill rotWithShape="1">
          <a:blip r:embed="rId2">
            <a:alphaModFix/>
          </a:blip>
          <a:srcRect l="140" r="139"/>
          <a:stretch/>
        </p:blipFill>
        <p:spPr>
          <a:xfrm>
            <a:off x="0" y="1397000"/>
            <a:ext cx="12192000" cy="4546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5"/>
          <p:cNvSpPr/>
          <p:nvPr/>
        </p:nvSpPr>
        <p:spPr>
          <a:xfrm>
            <a:off x="-10584" y="0"/>
            <a:ext cx="12213168" cy="1828800"/>
          </a:xfrm>
          <a:prstGeom prst="rect">
            <a:avLst/>
          </a:prstGeom>
          <a:gradFill>
            <a:gsLst>
              <a:gs pos="0">
                <a:srgbClr val="5D1226"/>
              </a:gs>
              <a:gs pos="100000">
                <a:srgbClr val="901C3B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Google Shape;16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888038"/>
            <a:ext cx="12192000" cy="969962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5"/>
          <p:cNvSpPr txBox="1">
            <a:spLocks noGrp="1"/>
          </p:cNvSpPr>
          <p:nvPr>
            <p:ph type="ctrTitle"/>
          </p:nvPr>
        </p:nvSpPr>
        <p:spPr>
          <a:xfrm>
            <a:off x="1422401" y="228600"/>
            <a:ext cx="9285817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subTitle" idx="1"/>
          </p:nvPr>
        </p:nvSpPr>
        <p:spPr>
          <a:xfrm>
            <a:off x="1422401" y="990600"/>
            <a:ext cx="9285817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 sz="2000" b="1">
                <a:solidFill>
                  <a:srgbClr val="CAC2AD"/>
                </a:solidFill>
              </a:defRPr>
            </a:lvl1pPr>
            <a:lvl2pPr lvl="1" algn="l">
              <a:spcBef>
                <a:spcPts val="360"/>
              </a:spcBef>
              <a:spcAft>
                <a:spcPts val="0"/>
              </a:spcAft>
              <a:buSzPts val="1800"/>
              <a:buChar char="~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1800"/>
              <a:buChar char="~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6"/>
          <p:cNvSpPr txBox="1">
            <a:spLocks noGrp="1"/>
          </p:cNvSpPr>
          <p:nvPr>
            <p:ph type="title"/>
          </p:nvPr>
        </p:nvSpPr>
        <p:spPr>
          <a:xfrm>
            <a:off x="778933" y="322263"/>
            <a:ext cx="10642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6"/>
          <p:cNvSpPr txBox="1">
            <a:spLocks noGrp="1"/>
          </p:cNvSpPr>
          <p:nvPr>
            <p:ph type="body" idx="1"/>
          </p:nvPr>
        </p:nvSpPr>
        <p:spPr>
          <a:xfrm>
            <a:off x="778933" y="1531938"/>
            <a:ext cx="10642600" cy="464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~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~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9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9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1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2" name="Google Shape;32;p31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»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~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~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3" name="Google Shape;33;p31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" name="Google Shape;34;p31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»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~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~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3"/>
          <p:cNvSpPr txBox="1">
            <a:spLocks noGrp="1"/>
          </p:cNvSpPr>
          <p:nvPr>
            <p:ph type="title"/>
          </p:nvPr>
        </p:nvSpPr>
        <p:spPr>
          <a:xfrm>
            <a:off x="778933" y="322263"/>
            <a:ext cx="10642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5400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D38DB82-1738-4FC0-B1F0-1F34C533435A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A7229276-306D-4C8B-88D8-2CF554C7F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980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6927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778933" y="322263"/>
            <a:ext cx="10642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901C3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901C3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901C3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901C3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901C3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901C3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901C3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901C3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901C3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778933" y="1531938"/>
            <a:ext cx="10642600" cy="464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spcBef>
                <a:spcPts val="400"/>
              </a:spcBef>
              <a:spcAft>
                <a:spcPts val="0"/>
              </a:spcAft>
              <a:buClr>
                <a:srgbClr val="901C3B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~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~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2" name="Google Shape;12;p1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0" y="6442076"/>
            <a:ext cx="12192000" cy="41592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5" r:id="rId5"/>
    <p:sldLayoutId id="2147483656" r:id="rId6"/>
    <p:sldLayoutId id="2147483657" r:id="rId7"/>
    <p:sldLayoutId id="214748365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emf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emf"/><Relationship Id="rId4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3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"/>
          <p:cNvSpPr txBox="1">
            <a:spLocks noGrp="1"/>
          </p:cNvSpPr>
          <p:nvPr>
            <p:ph type="ctrTitle"/>
          </p:nvPr>
        </p:nvSpPr>
        <p:spPr>
          <a:xfrm>
            <a:off x="441960" y="-162174"/>
            <a:ext cx="11231880" cy="1204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Diagnosis and Management of ILD</a:t>
            </a:r>
            <a:endParaRPr lang="en-US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BE62D1-419B-E546-82D0-D9B66DAC9518}"/>
              </a:ext>
            </a:extLst>
          </p:cNvPr>
          <p:cNvSpPr txBox="1"/>
          <p:nvPr/>
        </p:nvSpPr>
        <p:spPr>
          <a:xfrm>
            <a:off x="902368" y="1182636"/>
            <a:ext cx="10575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Niranjan Jeganathan, MD, MS, FCCP, ATSF</a:t>
            </a:r>
          </a:p>
          <a:p>
            <a:pPr algn="ctr"/>
            <a:r>
              <a:rPr lang="en-US" sz="1800" dirty="0">
                <a:solidFill>
                  <a:schemeClr val="bg1"/>
                </a:solidFill>
              </a:rPr>
              <a:t>Associate Professor of Medicine, Division of Pulmonary and Critical Care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6" y="169046"/>
            <a:ext cx="10353761" cy="736477"/>
          </a:xfrm>
        </p:spPr>
        <p:txBody>
          <a:bodyPr/>
          <a:lstStyle/>
          <a:p>
            <a:pPr algn="ctr"/>
            <a:r>
              <a:rPr lang="en-US" dirty="0"/>
              <a:t>ILD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905523"/>
            <a:ext cx="10353762" cy="5552427"/>
          </a:xfrm>
        </p:spPr>
        <p:txBody>
          <a:bodyPr>
            <a:normAutofit/>
          </a:bodyPr>
          <a:lstStyle/>
          <a:p>
            <a:r>
              <a:rPr lang="en-US" sz="2600" dirty="0"/>
              <a:t>Physical Exam:</a:t>
            </a:r>
          </a:p>
          <a:p>
            <a:pPr lvl="1">
              <a:buFontTx/>
              <a:buChar char="-"/>
            </a:pPr>
            <a:r>
              <a:rPr lang="en-US" sz="2000" dirty="0"/>
              <a:t>Crackles, location</a:t>
            </a:r>
          </a:p>
          <a:p>
            <a:pPr lvl="1">
              <a:buFontTx/>
              <a:buChar char="-"/>
            </a:pPr>
            <a:r>
              <a:rPr lang="en-US" sz="2000" dirty="0"/>
              <a:t>Autoimmune features</a:t>
            </a:r>
          </a:p>
          <a:p>
            <a:pPr marL="571500" lvl="1" indent="0">
              <a:buNone/>
            </a:pPr>
            <a:endParaRPr lang="en-US" dirty="0"/>
          </a:p>
          <a:p>
            <a:r>
              <a:rPr lang="en-US" sz="2600" dirty="0"/>
              <a:t>High-resolution CT scan:</a:t>
            </a:r>
          </a:p>
          <a:p>
            <a:pPr lvl="1">
              <a:buFontTx/>
              <a:buChar char="-"/>
            </a:pPr>
            <a:r>
              <a:rPr lang="en-US" dirty="0"/>
              <a:t>Thin cuts, non-contrast</a:t>
            </a:r>
          </a:p>
          <a:p>
            <a:pPr lvl="1">
              <a:buFontTx/>
              <a:buChar char="-"/>
            </a:pPr>
            <a:r>
              <a:rPr lang="en-US" dirty="0"/>
              <a:t>Inspiratory +/- expiratory/prone images</a:t>
            </a:r>
          </a:p>
          <a:p>
            <a:pPr marL="571500" lvl="1" indent="0">
              <a:buNone/>
            </a:pPr>
            <a:endParaRPr lang="en-US" dirty="0"/>
          </a:p>
          <a:p>
            <a:r>
              <a:rPr lang="en-US" sz="2600" dirty="0"/>
              <a:t>Laboratory work-up:</a:t>
            </a:r>
          </a:p>
          <a:p>
            <a:pPr lvl="1">
              <a:buFontTx/>
              <a:buChar char="-"/>
            </a:pPr>
            <a:r>
              <a:rPr lang="en-US" sz="2000" dirty="0"/>
              <a:t>Autoimmune </a:t>
            </a:r>
            <a:r>
              <a:rPr lang="en-US" sz="2000" dirty="0" err="1"/>
              <a:t>serologies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600" dirty="0"/>
          </a:p>
          <a:p>
            <a:pPr>
              <a:buFontTx/>
              <a:buChar char="-"/>
            </a:pPr>
            <a:endParaRPr lang="en-US" sz="26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6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2">
            <a:extLst>
              <a:ext uri="{FF2B5EF4-FFF2-40B4-BE49-F238E27FC236}">
                <a16:creationId xmlns:a16="http://schemas.microsoft.com/office/drawing/2014/main" id="{51E077F3-CA0A-40AD-85D9-FA52D8566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100" b="8385"/>
          <a:stretch>
            <a:fillRect/>
          </a:stretch>
        </p:blipFill>
        <p:spPr bwMode="auto">
          <a:xfrm>
            <a:off x="853059" y="4309403"/>
            <a:ext cx="3191088" cy="1948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>
            <a:extLst>
              <a:ext uri="{FF2B5EF4-FFF2-40B4-BE49-F238E27FC236}">
                <a16:creationId xmlns:a16="http://schemas.microsoft.com/office/drawing/2014/main" id="{C83D8263-E91F-496C-87A3-E03136EB9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025" y="927319"/>
            <a:ext cx="5955106" cy="5252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23FAF8B4-825E-499E-8901-A68CAEA22BC1}"/>
              </a:ext>
            </a:extLst>
          </p:cNvPr>
          <p:cNvSpPr/>
          <p:nvPr/>
        </p:nvSpPr>
        <p:spPr>
          <a:xfrm>
            <a:off x="7992278" y="979115"/>
            <a:ext cx="1095198" cy="218512"/>
          </a:xfrm>
          <a:prstGeom prst="roundRect">
            <a:avLst/>
          </a:prstGeom>
          <a:solidFill>
            <a:srgbClr val="C00000">
              <a:alpha val="30000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DA68694-E429-4C78-A712-AA2D2AF0245A}"/>
              </a:ext>
            </a:extLst>
          </p:cNvPr>
          <p:cNvSpPr/>
          <p:nvPr/>
        </p:nvSpPr>
        <p:spPr>
          <a:xfrm>
            <a:off x="8639946" y="1185299"/>
            <a:ext cx="1601103" cy="218512"/>
          </a:xfrm>
          <a:prstGeom prst="roundRect">
            <a:avLst/>
          </a:prstGeom>
          <a:solidFill>
            <a:srgbClr val="C00000">
              <a:alpha val="30000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C1CE226-1AC5-4FFD-B0D5-CD041C3CBACA}"/>
              </a:ext>
            </a:extLst>
          </p:cNvPr>
          <p:cNvSpPr/>
          <p:nvPr/>
        </p:nvSpPr>
        <p:spPr>
          <a:xfrm>
            <a:off x="6336035" y="1022101"/>
            <a:ext cx="1095200" cy="218512"/>
          </a:xfrm>
          <a:prstGeom prst="roundRect">
            <a:avLst/>
          </a:prstGeom>
          <a:solidFill>
            <a:srgbClr val="C00000">
              <a:alpha val="30000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highlight>
                <a:srgbClr val="FF0000"/>
              </a:highlight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E06038C-54A4-4521-820B-1AEF78DC4050}"/>
              </a:ext>
            </a:extLst>
          </p:cNvPr>
          <p:cNvSpPr/>
          <p:nvPr/>
        </p:nvSpPr>
        <p:spPr>
          <a:xfrm>
            <a:off x="9717541" y="2509735"/>
            <a:ext cx="1095198" cy="218512"/>
          </a:xfrm>
          <a:prstGeom prst="roundRect">
            <a:avLst/>
          </a:prstGeom>
          <a:solidFill>
            <a:srgbClr val="C00000">
              <a:alpha val="30000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899C708A-93CF-4E62-9588-ADA584675ACD}"/>
              </a:ext>
            </a:extLst>
          </p:cNvPr>
          <p:cNvSpPr/>
          <p:nvPr/>
        </p:nvSpPr>
        <p:spPr>
          <a:xfrm>
            <a:off x="9816723" y="2980993"/>
            <a:ext cx="959920" cy="218512"/>
          </a:xfrm>
          <a:prstGeom prst="roundRect">
            <a:avLst/>
          </a:prstGeom>
          <a:solidFill>
            <a:srgbClr val="C00000">
              <a:alpha val="30000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E8561F3-E2FA-40A2-97D4-A39F24F00FE5}"/>
              </a:ext>
            </a:extLst>
          </p:cNvPr>
          <p:cNvSpPr/>
          <p:nvPr/>
        </p:nvSpPr>
        <p:spPr>
          <a:xfrm>
            <a:off x="6095999" y="5634367"/>
            <a:ext cx="1200827" cy="218512"/>
          </a:xfrm>
          <a:prstGeom prst="roundRect">
            <a:avLst/>
          </a:prstGeom>
          <a:solidFill>
            <a:srgbClr val="C00000">
              <a:alpha val="30000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27661" name="TextBox 5">
            <a:extLst>
              <a:ext uri="{FF2B5EF4-FFF2-40B4-BE49-F238E27FC236}">
                <a16:creationId xmlns:a16="http://schemas.microsoft.com/office/drawing/2014/main" id="{73CF0A23-C3F0-4AE4-AB51-3B61FBE815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65140" y="6174139"/>
            <a:ext cx="324485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dirty="0"/>
              <a:t>Wallis, A  et al. BMJ, 2015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347B664-2D4F-4824-91B9-BD0C6B3CB8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070" y="-38520"/>
            <a:ext cx="11227859" cy="9144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901C3B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901C3B"/>
                </a:solidFill>
                <a:latin typeface="Arial" pitchFamily="-107" charset="0"/>
                <a:ea typeface="Osaka" pitchFamily="-107" charset="-128"/>
                <a:cs typeface="Osaka" pitchFamily="-107" charset="-128"/>
              </a:defRPr>
            </a:lvl2pPr>
            <a:lvl3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901C3B"/>
                </a:solidFill>
                <a:latin typeface="Arial" pitchFamily="-107" charset="0"/>
                <a:ea typeface="Osaka" pitchFamily="-107" charset="-128"/>
                <a:cs typeface="Osaka" pitchFamily="-107" charset="-128"/>
              </a:defRPr>
            </a:lvl3pPr>
            <a:lvl4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901C3B"/>
                </a:solidFill>
                <a:latin typeface="Arial" pitchFamily="-107" charset="0"/>
                <a:ea typeface="Osaka" pitchFamily="-107" charset="-128"/>
                <a:cs typeface="Osaka" pitchFamily="-107" charset="-128"/>
              </a:defRPr>
            </a:lvl4pPr>
            <a:lvl5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901C3B"/>
                </a:solidFill>
                <a:latin typeface="Arial" pitchFamily="-107" charset="0"/>
                <a:ea typeface="Osaka" pitchFamily="-107" charset="-128"/>
                <a:cs typeface="Osaka" pitchFamily="-107" charset="-128"/>
              </a:defRPr>
            </a:lvl5pPr>
            <a:lvl6pPr marL="4572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901C3B"/>
                </a:solidFill>
                <a:latin typeface="Arial" pitchFamily="-107" charset="0"/>
                <a:ea typeface="Osaka" pitchFamily="-107" charset="-128"/>
                <a:cs typeface="Osaka" pitchFamily="-107" charset="-128"/>
              </a:defRPr>
            </a:lvl6pPr>
            <a:lvl7pPr marL="9144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901C3B"/>
                </a:solidFill>
                <a:latin typeface="Arial" pitchFamily="-107" charset="0"/>
                <a:ea typeface="Osaka" pitchFamily="-107" charset="-128"/>
                <a:cs typeface="Osaka" pitchFamily="-107" charset="-128"/>
              </a:defRPr>
            </a:lvl7pPr>
            <a:lvl8pPr marL="13716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901C3B"/>
                </a:solidFill>
                <a:latin typeface="Arial" pitchFamily="-107" charset="0"/>
                <a:ea typeface="Osaka" pitchFamily="-107" charset="-128"/>
                <a:cs typeface="Osaka" pitchFamily="-107" charset="-128"/>
              </a:defRPr>
            </a:lvl8pPr>
            <a:lvl9pPr marL="18288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901C3B"/>
                </a:solidFill>
                <a:latin typeface="Arial" pitchFamily="-107" charset="0"/>
                <a:ea typeface="Osaka" pitchFamily="-107" charset="-128"/>
                <a:cs typeface="Osaka" pitchFamily="-107" charset="-128"/>
              </a:defRPr>
            </a:lvl9pPr>
          </a:lstStyle>
          <a:p>
            <a:pPr algn="ctr">
              <a:defRPr/>
            </a:pPr>
            <a:r>
              <a:rPr lang="en-US" altLang="en-US" dirty="0"/>
              <a:t> </a:t>
            </a:r>
          </a:p>
          <a:p>
            <a:pPr algn="ctr">
              <a:defRPr/>
            </a:pPr>
            <a:r>
              <a:rPr lang="en-US" altLang="en-US" dirty="0"/>
              <a:t>ILD CT Signs</a:t>
            </a:r>
          </a:p>
        </p:txBody>
      </p:sp>
      <p:pic>
        <p:nvPicPr>
          <p:cNvPr id="17" name="Picture 1">
            <a:extLst>
              <a:ext uri="{FF2B5EF4-FFF2-40B4-BE49-F238E27FC236}">
                <a16:creationId xmlns:a16="http://schemas.microsoft.com/office/drawing/2014/main" id="{37E4E5F5-A218-4F77-A227-21C9E1B66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05" y="742455"/>
            <a:ext cx="4209122" cy="3362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10" grpId="0" animBg="1"/>
      <p:bldP spid="11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5400"/>
            <a:ext cx="10972800" cy="914400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latin typeface="+mj-lt"/>
              </a:rPr>
              <a:t>Usual Interstitial Pneumonia (UIP)</a:t>
            </a:r>
          </a:p>
        </p:txBody>
      </p:sp>
      <p:sp>
        <p:nvSpPr>
          <p:cNvPr id="5" name="Text Placeholder 6"/>
          <p:cNvSpPr txBox="1">
            <a:spLocks/>
          </p:cNvSpPr>
          <p:nvPr/>
        </p:nvSpPr>
        <p:spPr>
          <a:xfrm>
            <a:off x="3742979" y="5282399"/>
            <a:ext cx="6197599" cy="1135063"/>
          </a:xfrm>
          <a:prstGeom prst="rect">
            <a:avLst/>
          </a:prstGeom>
        </p:spPr>
        <p:txBody>
          <a:bodyPr/>
          <a:lstStyle>
            <a:lvl1pPr marL="342884" indent="-342884" algn="l" defTabSz="9143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13" indent="-285736" algn="l" defTabSz="9143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4" indent="-228588" algn="l" defTabSz="9143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8" algn="l" defTabSz="9143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7" indent="-228588" algn="l" defTabSz="9143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8" algn="l" defTabSz="9143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8" algn="l" defTabSz="9143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8" algn="l" defTabSz="9143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8" algn="l" defTabSz="9143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33" dirty="0"/>
              <a:t>Basilar, </a:t>
            </a:r>
            <a:r>
              <a:rPr lang="en-US" sz="2133" dirty="0" err="1"/>
              <a:t>subpleural</a:t>
            </a:r>
            <a:endParaRPr lang="en-US" sz="2133" dirty="0"/>
          </a:p>
          <a:p>
            <a:r>
              <a:rPr lang="en-US" sz="2133" dirty="0"/>
              <a:t>Honeycombing</a:t>
            </a:r>
          </a:p>
          <a:p>
            <a:r>
              <a:rPr lang="en-US" sz="2133" dirty="0"/>
              <a:t>Traction bronchiectasis/</a:t>
            </a:r>
            <a:r>
              <a:rPr lang="en-US" sz="2133" dirty="0" err="1"/>
              <a:t>bronchiolectasis</a:t>
            </a:r>
            <a:endParaRPr lang="en-US" sz="2133" dirty="0"/>
          </a:p>
          <a:p>
            <a:pPr marL="0" indent="0">
              <a:buNone/>
            </a:pPr>
            <a:endParaRPr lang="en-US" sz="2133" i="1" dirty="0"/>
          </a:p>
        </p:txBody>
      </p:sp>
      <p:sp>
        <p:nvSpPr>
          <p:cNvPr id="6" name="TextBox 5"/>
          <p:cNvSpPr txBox="1"/>
          <p:nvPr/>
        </p:nvSpPr>
        <p:spPr>
          <a:xfrm>
            <a:off x="9777730" y="6140463"/>
            <a:ext cx="3830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Jeganathan, N  et al. Lung, 2020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40" y="990313"/>
            <a:ext cx="11948160" cy="413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449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0A96E551-93A3-404A-AB7F-1D320309A9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1" y="1"/>
            <a:ext cx="10352617" cy="935567"/>
          </a:xfrm>
        </p:spPr>
        <p:txBody>
          <a:bodyPr/>
          <a:lstStyle/>
          <a:p>
            <a:pPr algn="ctr"/>
            <a:r>
              <a:rPr lang="en-US" altLang="en-US" dirty="0"/>
              <a:t>Idiopathic Pulmonary Fibrosis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9CE7A-7FF7-4CE6-A7BB-2CA4FEED36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199" y="1149351"/>
            <a:ext cx="10829159" cy="507153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400" dirty="0"/>
              <a:t>More common over the age of 60 years, and in males</a:t>
            </a:r>
          </a:p>
          <a:p>
            <a:pPr marL="0" indent="0">
              <a:buNone/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Chronic interstitial pneumonia</a:t>
            </a:r>
          </a:p>
          <a:p>
            <a:pPr marL="0" indent="0">
              <a:buNone/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Cough and dyspnea with exertion</a:t>
            </a:r>
          </a:p>
          <a:p>
            <a:pPr marL="0" indent="0">
              <a:buNone/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Increased risk – smoking, GERD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“Velcro” crackles, clubbing</a:t>
            </a:r>
          </a:p>
          <a:p>
            <a:pPr marL="0" indent="0">
              <a:buNone/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If CT is diagnostic (UIP pattern), bx not required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2CCDB82D-5058-467A-824A-DB4497BFE6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1" y="-14817"/>
            <a:ext cx="10352617" cy="1145117"/>
          </a:xfrm>
        </p:spPr>
        <p:txBody>
          <a:bodyPr/>
          <a:lstStyle/>
          <a:p>
            <a:pPr algn="ctr"/>
            <a:r>
              <a:rPr lang="en-US" altLang="en-US"/>
              <a:t>IPF – Treated with Antifibrotics</a:t>
            </a:r>
          </a:p>
        </p:txBody>
      </p:sp>
      <p:pic>
        <p:nvPicPr>
          <p:cNvPr id="21507" name="Picture 8">
            <a:extLst>
              <a:ext uri="{FF2B5EF4-FFF2-40B4-BE49-F238E27FC236}">
                <a16:creationId xmlns:a16="http://schemas.microsoft.com/office/drawing/2014/main" id="{EA05F5BC-1C65-4A62-86F7-30CC10BB5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285" y="2273300"/>
            <a:ext cx="6267449" cy="3202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9">
            <a:extLst>
              <a:ext uri="{FF2B5EF4-FFF2-40B4-BE49-F238E27FC236}">
                <a16:creationId xmlns:a16="http://schemas.microsoft.com/office/drawing/2014/main" id="{F35391F3-055E-4857-B713-971B40D3A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1" y="2184401"/>
            <a:ext cx="5035549" cy="3291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Box 7">
            <a:extLst>
              <a:ext uri="{FF2B5EF4-FFF2-40B4-BE49-F238E27FC236}">
                <a16:creationId xmlns:a16="http://schemas.microsoft.com/office/drawing/2014/main" id="{A2979D76-A869-4AEC-894D-C973F16F7D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1017" y="1485901"/>
            <a:ext cx="257386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800"/>
              <a:t>Nintedanib</a:t>
            </a:r>
            <a:endParaRPr lang="en-US" altLang="en-US"/>
          </a:p>
        </p:txBody>
      </p:sp>
      <p:sp>
        <p:nvSpPr>
          <p:cNvPr id="21510" name="TextBox 10">
            <a:extLst>
              <a:ext uri="{FF2B5EF4-FFF2-40B4-BE49-F238E27FC236}">
                <a16:creationId xmlns:a16="http://schemas.microsoft.com/office/drawing/2014/main" id="{865CBEEE-99FC-46EF-92E9-09E26F2FF8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9984" y="1485901"/>
            <a:ext cx="257386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800"/>
              <a:t>Pirfenidone</a:t>
            </a:r>
            <a:endParaRPr lang="en-US" altLang="en-US"/>
          </a:p>
        </p:txBody>
      </p:sp>
      <p:sp>
        <p:nvSpPr>
          <p:cNvPr id="21511" name="TextBox 12">
            <a:extLst>
              <a:ext uri="{FF2B5EF4-FFF2-40B4-BE49-F238E27FC236}">
                <a16:creationId xmlns:a16="http://schemas.microsoft.com/office/drawing/2014/main" id="{C8C41E69-CD3E-4CE5-9DD8-BFD624D2B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8317" y="5969001"/>
            <a:ext cx="83036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en-US" sz="1200">
                <a:cs typeface="Arial" panose="020B0604020202020204" pitchFamily="34" charset="0"/>
              </a:rPr>
              <a:t>King, TE et al. NEJM, 2014</a:t>
            </a:r>
          </a:p>
          <a:p>
            <a:pPr algn="r"/>
            <a:r>
              <a:rPr lang="en-US" altLang="en-US" sz="1200">
                <a:cs typeface="Arial" panose="020B0604020202020204" pitchFamily="34" charset="0"/>
              </a:rPr>
              <a:t>Richeldi, LR et al. NEJM, 2014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-25400"/>
            <a:ext cx="10972800" cy="866432"/>
          </a:xfrm>
        </p:spPr>
        <p:txBody>
          <a:bodyPr/>
          <a:lstStyle/>
          <a:p>
            <a:pPr algn="ctr"/>
            <a:r>
              <a:rPr lang="en-US" dirty="0"/>
              <a:t>Prevalence of Autoimmune-ILD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95085" y="6174423"/>
            <a:ext cx="49776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Fischer, A  et al. Arthritis &amp; Rheumatology, 2019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296" y="995681"/>
            <a:ext cx="10471700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773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3">
            <a:extLst>
              <a:ext uri="{FF2B5EF4-FFF2-40B4-BE49-F238E27FC236}">
                <a16:creationId xmlns:a16="http://schemas.microsoft.com/office/drawing/2014/main" id="{CB7CE872-A2AD-4673-8576-83E2E0F22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800" y="184152"/>
            <a:ext cx="7960784" cy="6191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itle 4">
            <a:extLst>
              <a:ext uri="{FF2B5EF4-FFF2-40B4-BE49-F238E27FC236}">
                <a16:creationId xmlns:a16="http://schemas.microsoft.com/office/drawing/2014/main" id="{DF0179DE-99A7-4191-B1BD-E739E8D8FB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1600" y="-165100"/>
            <a:ext cx="3352800" cy="160020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altLang="en-US" sz="3600" b="0" dirty="0"/>
              <a:t>Clinical Signs: Scleroderma </a:t>
            </a:r>
          </a:p>
        </p:txBody>
      </p:sp>
      <p:sp>
        <p:nvSpPr>
          <p:cNvPr id="39940" name="Text Placeholder 6">
            <a:extLst>
              <a:ext uri="{FF2B5EF4-FFF2-40B4-BE49-F238E27FC236}">
                <a16:creationId xmlns:a16="http://schemas.microsoft.com/office/drawing/2014/main" id="{C5D143F1-55D2-4D52-B62B-7943C2014967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101599" y="1600200"/>
            <a:ext cx="3512457" cy="4461933"/>
          </a:xfrm>
        </p:spPr>
        <p:txBody>
          <a:bodyPr/>
          <a:lstStyle/>
          <a:p>
            <a:pPr marL="514350" indent="-514350">
              <a:lnSpc>
                <a:spcPct val="150000"/>
              </a:lnSpc>
              <a:spcBef>
                <a:spcPts val="150"/>
              </a:spcBef>
              <a:buFont typeface="+mj-lt"/>
              <a:buAutoNum type="alphaUcPeriod"/>
            </a:pPr>
            <a:r>
              <a:rPr lang="en-US" altLang="en-US" sz="2400" dirty="0">
                <a:solidFill>
                  <a:schemeClr val="tx1"/>
                </a:solidFill>
              </a:rPr>
              <a:t>Sclerodactyly</a:t>
            </a:r>
          </a:p>
          <a:p>
            <a:pPr marL="514350" indent="-514350">
              <a:spcBef>
                <a:spcPts val="150"/>
              </a:spcBef>
              <a:buAutoNum type="alphaUcPeriod"/>
            </a:pPr>
            <a:r>
              <a:rPr lang="en-US" altLang="en-US" sz="2400" dirty="0">
                <a:solidFill>
                  <a:schemeClr val="tx1"/>
                </a:solidFill>
              </a:rPr>
              <a:t>Raynaud’s phenomenon</a:t>
            </a:r>
          </a:p>
          <a:p>
            <a:pPr marL="455073" indent="-455073">
              <a:lnSpc>
                <a:spcPct val="150000"/>
              </a:lnSpc>
              <a:spcBef>
                <a:spcPts val="150"/>
              </a:spcBef>
              <a:buFontTx/>
              <a:buAutoNum type="alphaUcPeriod"/>
            </a:pPr>
            <a:r>
              <a:rPr lang="en-US" altLang="en-US" sz="2400" dirty="0" err="1">
                <a:solidFill>
                  <a:schemeClr val="tx1"/>
                </a:solidFill>
              </a:rPr>
              <a:t>Telengiectasias</a:t>
            </a:r>
            <a:endParaRPr lang="en-US" altLang="en-US" sz="2400" dirty="0">
              <a:solidFill>
                <a:schemeClr val="tx1"/>
              </a:solidFill>
            </a:endParaRPr>
          </a:p>
          <a:p>
            <a:pPr marL="455073" indent="-455073">
              <a:spcBef>
                <a:spcPts val="150"/>
              </a:spcBef>
              <a:buFontTx/>
              <a:buAutoNum type="alphaUcPeriod"/>
            </a:pPr>
            <a:r>
              <a:rPr lang="en-US" altLang="en-US" sz="2400" dirty="0">
                <a:solidFill>
                  <a:schemeClr val="tx1"/>
                </a:solidFill>
              </a:rPr>
              <a:t>Abnormal nailfold        capillaries</a:t>
            </a:r>
          </a:p>
          <a:p>
            <a:pPr marL="455073" indent="-455073">
              <a:spcBef>
                <a:spcPts val="150"/>
              </a:spcBef>
              <a:buFontTx/>
              <a:buAutoNum type="alphaUcPeriod"/>
            </a:pPr>
            <a:r>
              <a:rPr lang="en-US" altLang="en-US" sz="2400" dirty="0">
                <a:solidFill>
                  <a:schemeClr val="tx1"/>
                </a:solidFill>
              </a:rPr>
              <a:t>Digital ulcer </a:t>
            </a:r>
          </a:p>
          <a:p>
            <a:pPr marL="455073" indent="-455073"/>
            <a:endParaRPr lang="en-US" altLang="en-US" sz="2600" i="1" dirty="0">
              <a:solidFill>
                <a:schemeClr val="tx1"/>
              </a:solidFill>
            </a:endParaRPr>
          </a:p>
          <a:p>
            <a:pPr marL="455073" indent="-455073"/>
            <a:endParaRPr lang="en-US" altLang="en-US" sz="2600" dirty="0">
              <a:solidFill>
                <a:schemeClr val="tx1"/>
              </a:solidFill>
            </a:endParaRPr>
          </a:p>
        </p:txBody>
      </p:sp>
      <p:sp>
        <p:nvSpPr>
          <p:cNvPr id="39941" name="TextBox 7">
            <a:extLst>
              <a:ext uri="{FF2B5EF4-FFF2-40B4-BE49-F238E27FC236}">
                <a16:creationId xmlns:a16="http://schemas.microsoft.com/office/drawing/2014/main" id="{DE43689D-253A-4D39-B338-5D34DCA310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87534"/>
            <a:ext cx="3251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cs typeface="Arial" panose="020B0604020202020204" pitchFamily="34" charset="0"/>
              </a:rPr>
              <a:t>Perelas, A  et al. Lancet Resp Med, 2020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4">
            <a:extLst>
              <a:ext uri="{FF2B5EF4-FFF2-40B4-BE49-F238E27FC236}">
                <a16:creationId xmlns:a16="http://schemas.microsoft.com/office/drawing/2014/main" id="{010933C1-286A-4DB0-8BA2-C0FA2F0E5E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2501" y="-65616"/>
            <a:ext cx="10352617" cy="836084"/>
          </a:xfrm>
        </p:spPr>
        <p:txBody>
          <a:bodyPr/>
          <a:lstStyle/>
          <a:p>
            <a:pPr algn="ctr"/>
            <a:r>
              <a:rPr lang="en-US" altLang="en-US" dirty="0"/>
              <a:t>Clinical Signs: Myositis</a:t>
            </a:r>
          </a:p>
        </p:txBody>
      </p:sp>
      <p:pic>
        <p:nvPicPr>
          <p:cNvPr id="41987" name="Picture 5">
            <a:extLst>
              <a:ext uri="{FF2B5EF4-FFF2-40B4-BE49-F238E27FC236}">
                <a16:creationId xmlns:a16="http://schemas.microsoft.com/office/drawing/2014/main" id="{4091959B-A880-48CD-A91C-ECB790389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48714" b="3920"/>
          <a:stretch>
            <a:fillRect/>
          </a:stretch>
        </p:blipFill>
        <p:spPr bwMode="auto">
          <a:xfrm>
            <a:off x="711204" y="1628445"/>
            <a:ext cx="4132326" cy="256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TextBox 7">
            <a:extLst>
              <a:ext uri="{FF2B5EF4-FFF2-40B4-BE49-F238E27FC236}">
                <a16:creationId xmlns:a16="http://schemas.microsoft.com/office/drawing/2014/main" id="{9A88FD36-204F-4954-9380-1513011D4F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2517" y="6170085"/>
            <a:ext cx="3251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dirty="0">
                <a:cs typeface="Arial" panose="020B0604020202020204" pitchFamily="34" charset="0"/>
              </a:rPr>
              <a:t>Long, K  et al. Clin Chest Med, 2019</a:t>
            </a:r>
          </a:p>
        </p:txBody>
      </p:sp>
      <p:grpSp>
        <p:nvGrpSpPr>
          <p:cNvPr id="41990" name="Group 3">
            <a:extLst>
              <a:ext uri="{FF2B5EF4-FFF2-40B4-BE49-F238E27FC236}">
                <a16:creationId xmlns:a16="http://schemas.microsoft.com/office/drawing/2014/main" id="{8AFF2D06-A64A-4660-9810-EEBDB7E594C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464797" y="909066"/>
            <a:ext cx="4109490" cy="2468880"/>
            <a:chOff x="4876800" y="742950"/>
            <a:chExt cx="3429000" cy="2228850"/>
          </a:xfrm>
        </p:grpSpPr>
        <p:pic>
          <p:nvPicPr>
            <p:cNvPr id="41994" name="Picture 8">
              <a:extLst>
                <a:ext uri="{FF2B5EF4-FFF2-40B4-BE49-F238E27FC236}">
                  <a16:creationId xmlns:a16="http://schemas.microsoft.com/office/drawing/2014/main" id="{2AEE35BB-E9E9-413D-9095-3D555B055B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72" t="11736" r="16016" b="31052"/>
            <a:stretch>
              <a:fillRect/>
            </a:stretch>
          </p:blipFill>
          <p:spPr bwMode="auto">
            <a:xfrm>
              <a:off x="4876800" y="742950"/>
              <a:ext cx="3429000" cy="2228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995" name="TextBox 1">
              <a:extLst>
                <a:ext uri="{FF2B5EF4-FFF2-40B4-BE49-F238E27FC236}">
                  <a16:creationId xmlns:a16="http://schemas.microsoft.com/office/drawing/2014/main" id="{E41E761C-2A5D-421F-8B02-C4FF1A49F3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03922" y="742950"/>
              <a:ext cx="353878" cy="392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b="1"/>
                <a:t>B</a:t>
              </a:r>
            </a:p>
          </p:txBody>
        </p:sp>
      </p:grpSp>
      <p:grpSp>
        <p:nvGrpSpPr>
          <p:cNvPr id="41991" name="Group 2">
            <a:extLst>
              <a:ext uri="{FF2B5EF4-FFF2-40B4-BE49-F238E27FC236}">
                <a16:creationId xmlns:a16="http://schemas.microsoft.com/office/drawing/2014/main" id="{24014394-3DDC-4842-A05D-8DC21C0FDFAB}"/>
              </a:ext>
            </a:extLst>
          </p:cNvPr>
          <p:cNvGrpSpPr>
            <a:grpSpLocks/>
          </p:cNvGrpSpPr>
          <p:nvPr/>
        </p:nvGrpSpPr>
        <p:grpSpPr bwMode="auto">
          <a:xfrm>
            <a:off x="5497301" y="3732964"/>
            <a:ext cx="3149600" cy="2376519"/>
            <a:chOff x="4876800" y="3079190"/>
            <a:chExt cx="2468880" cy="2029281"/>
          </a:xfrm>
        </p:grpSpPr>
        <p:pic>
          <p:nvPicPr>
            <p:cNvPr id="41992" name="Picture 9">
              <a:extLst>
                <a:ext uri="{FF2B5EF4-FFF2-40B4-BE49-F238E27FC236}">
                  <a16:creationId xmlns:a16="http://schemas.microsoft.com/office/drawing/2014/main" id="{86E88A7E-54E1-4E4C-968B-1F885F9D35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00" y="3079190"/>
              <a:ext cx="2468880" cy="1967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993" name="TextBox 11">
              <a:extLst>
                <a:ext uri="{FF2B5EF4-FFF2-40B4-BE49-F238E27FC236}">
                  <a16:creationId xmlns:a16="http://schemas.microsoft.com/office/drawing/2014/main" id="{6E2A0DAD-B0D9-49EA-A016-46ED54560E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6800" y="4714261"/>
              <a:ext cx="353878" cy="394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b="1"/>
                <a:t>C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9264482-E4C5-4588-B844-6FB6AABA6AB9}"/>
              </a:ext>
            </a:extLst>
          </p:cNvPr>
          <p:cNvSpPr txBox="1"/>
          <p:nvPr/>
        </p:nvSpPr>
        <p:spPr>
          <a:xfrm>
            <a:off x="917665" y="4210515"/>
            <a:ext cx="3723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Gottron</a:t>
            </a:r>
            <a:r>
              <a:rPr lang="en-US" sz="2400" dirty="0"/>
              <a:t> Papules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734C1A-B0B6-4872-A122-253F73B524D7}"/>
              </a:ext>
            </a:extLst>
          </p:cNvPr>
          <p:cNvSpPr txBox="1"/>
          <p:nvPr/>
        </p:nvSpPr>
        <p:spPr>
          <a:xfrm>
            <a:off x="9012282" y="1680122"/>
            <a:ext cx="3723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Heliotrope Rash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EEC065-1E83-4078-B4FF-5E10C3188CB9}"/>
              </a:ext>
            </a:extLst>
          </p:cNvPr>
          <p:cNvSpPr txBox="1"/>
          <p:nvPr/>
        </p:nvSpPr>
        <p:spPr>
          <a:xfrm>
            <a:off x="8115295" y="4502546"/>
            <a:ext cx="3723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Mechanic Hands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7195" y="15061"/>
            <a:ext cx="11536680" cy="9144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Autoantibodies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5152"/>
          <a:stretch/>
        </p:blipFill>
        <p:spPr>
          <a:xfrm>
            <a:off x="542925" y="929461"/>
            <a:ext cx="3980808" cy="54645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95047" y="5967679"/>
            <a:ext cx="335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Antin-Ozerkis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D  et al.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Clin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Chest Med, 2019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DA3ABB-E324-4D51-8134-56364C8DBB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5425" y="1389012"/>
            <a:ext cx="6786322" cy="2188577"/>
          </a:xfrm>
          <a:prstGeom prst="rect">
            <a:avLst/>
          </a:prstGeom>
        </p:spPr>
      </p:pic>
      <p:sp>
        <p:nvSpPr>
          <p:cNvPr id="7" name="TextBox 7">
            <a:extLst>
              <a:ext uri="{FF2B5EF4-FFF2-40B4-BE49-F238E27FC236}">
                <a16:creationId xmlns:a16="http://schemas.microsoft.com/office/drawing/2014/main" id="{8B8CA2BD-B65D-495C-938F-55A9F62B67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90617" y="6170085"/>
            <a:ext cx="3251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dirty="0">
                <a:cs typeface="Arial" panose="020B0604020202020204" pitchFamily="34" charset="0"/>
              </a:rPr>
              <a:t>Long, K  et al. Clin Chest Med, 2019</a:t>
            </a:r>
          </a:p>
        </p:txBody>
      </p:sp>
    </p:spTree>
    <p:extLst>
      <p:ext uri="{BB962C8B-B14F-4D97-AF65-F5344CB8AC3E}">
        <p14:creationId xmlns:p14="http://schemas.microsoft.com/office/powerpoint/2010/main" val="3964183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981" y="2209800"/>
            <a:ext cx="12280801" cy="17912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096981" y="6123804"/>
            <a:ext cx="49776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Graney, B  et al. Ann Am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Thorac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Soc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2019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019" y="0"/>
            <a:ext cx="10972800" cy="914400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Interstitial Pneumonia with Autoimmune Features</a:t>
            </a:r>
          </a:p>
        </p:txBody>
      </p:sp>
    </p:spTree>
    <p:extLst>
      <p:ext uri="{BB962C8B-B14F-4D97-AF65-F5344CB8AC3E}">
        <p14:creationId xmlns:p14="http://schemas.microsoft.com/office/powerpoint/2010/main" val="1536580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"/>
          <p:cNvSpPr txBox="1">
            <a:spLocks noGrp="1"/>
          </p:cNvSpPr>
          <p:nvPr>
            <p:ph type="title"/>
          </p:nvPr>
        </p:nvSpPr>
        <p:spPr>
          <a:xfrm>
            <a:off x="778933" y="8996"/>
            <a:ext cx="10642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Disclosures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8ECE4-A970-8743-9575-F130DC476D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None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078" y="-25400"/>
            <a:ext cx="10815321" cy="9144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Non-Specific Interstitial Pneumonia (NSIP)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25854" y="6175575"/>
            <a:ext cx="38083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Jeganathan, N  et al. Lung, 2020</a:t>
            </a:r>
          </a:p>
        </p:txBody>
      </p:sp>
      <p:sp>
        <p:nvSpPr>
          <p:cNvPr id="6" name="Text Placeholder 6"/>
          <p:cNvSpPr txBox="1">
            <a:spLocks/>
          </p:cNvSpPr>
          <p:nvPr/>
        </p:nvSpPr>
        <p:spPr>
          <a:xfrm>
            <a:off x="3263901" y="4932680"/>
            <a:ext cx="6197599" cy="1135063"/>
          </a:xfrm>
          <a:prstGeom prst="rect">
            <a:avLst/>
          </a:prstGeom>
        </p:spPr>
        <p:txBody>
          <a:bodyPr/>
          <a:lstStyle>
            <a:lvl1pPr marL="342884" indent="-342884" algn="l" defTabSz="9143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13" indent="-285736" algn="l" defTabSz="9143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4" indent="-228588" algn="l" defTabSz="9143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8" algn="l" defTabSz="9143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7" indent="-228588" algn="l" defTabSz="9143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8" algn="l" defTabSz="9143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8" algn="l" defTabSz="9143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8" algn="l" defTabSz="9143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8" algn="l" defTabSz="9143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33" dirty="0"/>
              <a:t>Basilar, symmetric</a:t>
            </a:r>
          </a:p>
          <a:p>
            <a:r>
              <a:rPr lang="en-US" sz="2133" dirty="0"/>
              <a:t>Ground-glass opacities or Traction bronchiectasis</a:t>
            </a:r>
          </a:p>
          <a:p>
            <a:r>
              <a:rPr lang="en-US" sz="2133" dirty="0" err="1"/>
              <a:t>Subpleural</a:t>
            </a:r>
            <a:r>
              <a:rPr lang="en-US" sz="2133" dirty="0"/>
              <a:t> sparing</a:t>
            </a:r>
          </a:p>
          <a:p>
            <a:pPr marL="0" indent="0">
              <a:buNone/>
            </a:pPr>
            <a:endParaRPr lang="en-US" sz="2133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260" y="1092200"/>
            <a:ext cx="11211896" cy="384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1193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440" y="0"/>
            <a:ext cx="10515600" cy="9144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Organizing Pneumonia (OP)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825355" y="6172934"/>
            <a:ext cx="3830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Jeganathan, N  et al. Lung, 2020</a:t>
            </a:r>
          </a:p>
        </p:txBody>
      </p:sp>
      <p:sp>
        <p:nvSpPr>
          <p:cNvPr id="6" name="Text Placeholder 6"/>
          <p:cNvSpPr txBox="1">
            <a:spLocks/>
          </p:cNvSpPr>
          <p:nvPr/>
        </p:nvSpPr>
        <p:spPr>
          <a:xfrm>
            <a:off x="4165601" y="5292445"/>
            <a:ext cx="6197599" cy="1135063"/>
          </a:xfrm>
          <a:prstGeom prst="rect">
            <a:avLst/>
          </a:prstGeom>
        </p:spPr>
        <p:txBody>
          <a:bodyPr/>
          <a:lstStyle>
            <a:lvl1pPr marL="342884" indent="-342884" algn="l" defTabSz="9143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13" indent="-285736" algn="l" defTabSz="9143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4" indent="-228588" algn="l" defTabSz="9143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8" algn="l" defTabSz="9143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7" indent="-228588" algn="l" defTabSz="9143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8" algn="l" defTabSz="9143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8" algn="l" defTabSz="9143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8" algn="l" defTabSz="9143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8" algn="l" defTabSz="9143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33" dirty="0"/>
              <a:t>Patchy Consolidation</a:t>
            </a:r>
          </a:p>
          <a:p>
            <a:r>
              <a:rPr lang="en-US" sz="2133" dirty="0" err="1"/>
              <a:t>Subpleural</a:t>
            </a:r>
            <a:r>
              <a:rPr lang="en-US" sz="2133" dirty="0"/>
              <a:t> or </a:t>
            </a:r>
            <a:r>
              <a:rPr lang="en-US" sz="2133" dirty="0" err="1"/>
              <a:t>Peribronchovascular</a:t>
            </a:r>
            <a:endParaRPr lang="en-US" sz="2133" dirty="0"/>
          </a:p>
          <a:p>
            <a:r>
              <a:rPr lang="en-US" sz="2133" dirty="0"/>
              <a:t>Migratory</a:t>
            </a:r>
          </a:p>
          <a:p>
            <a:endParaRPr lang="en-US" sz="2133" i="1" dirty="0"/>
          </a:p>
          <a:p>
            <a:pPr marL="0" indent="0">
              <a:buNone/>
            </a:pPr>
            <a:endParaRPr lang="en-US" sz="2133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" y="990601"/>
            <a:ext cx="12070080" cy="411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6505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5400"/>
            <a:ext cx="10972800" cy="9144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Lymphocytic Interstitial Pneumonia (LIP)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39630" y="6080559"/>
            <a:ext cx="3830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Jeganathan, N  et al. Lung, 2020</a:t>
            </a:r>
          </a:p>
        </p:txBody>
      </p:sp>
      <p:sp>
        <p:nvSpPr>
          <p:cNvPr id="5" name="Text Placeholder 6"/>
          <p:cNvSpPr txBox="1">
            <a:spLocks/>
          </p:cNvSpPr>
          <p:nvPr/>
        </p:nvSpPr>
        <p:spPr>
          <a:xfrm>
            <a:off x="4111626" y="5200070"/>
            <a:ext cx="6197599" cy="1135063"/>
          </a:xfrm>
          <a:prstGeom prst="rect">
            <a:avLst/>
          </a:prstGeom>
        </p:spPr>
        <p:txBody>
          <a:bodyPr/>
          <a:lstStyle>
            <a:lvl1pPr marL="342884" indent="-342884" algn="l" defTabSz="9143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13" indent="-285736" algn="l" defTabSz="9143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4" indent="-228588" algn="l" defTabSz="9143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8" algn="l" defTabSz="9143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7" indent="-228588" algn="l" defTabSz="9143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8" algn="l" defTabSz="9143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8" algn="l" defTabSz="9143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8" algn="l" defTabSz="9143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8" algn="l" defTabSz="9143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33" dirty="0"/>
              <a:t>Perivascular</a:t>
            </a:r>
          </a:p>
          <a:p>
            <a:r>
              <a:rPr lang="en-US" sz="2133" dirty="0"/>
              <a:t>Thin-walled cysts</a:t>
            </a:r>
          </a:p>
          <a:p>
            <a:r>
              <a:rPr lang="en-US" sz="2133" dirty="0"/>
              <a:t>Surrounding ground-glass </a:t>
            </a:r>
          </a:p>
          <a:p>
            <a:endParaRPr lang="en-US" sz="2133" i="1" dirty="0"/>
          </a:p>
          <a:p>
            <a:pPr marL="0" indent="0">
              <a:buNone/>
            </a:pPr>
            <a:endParaRPr lang="en-US" sz="2133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8950" y="1032855"/>
            <a:ext cx="5559914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7662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BB1D9B-BB72-489B-B9E6-5D0E73B364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858"/>
          <a:stretch/>
        </p:blipFill>
        <p:spPr>
          <a:xfrm>
            <a:off x="0" y="1543050"/>
            <a:ext cx="12192000" cy="34008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4AC8F0-89FE-4ACF-AB18-78DB969FA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933" y="17463"/>
            <a:ext cx="10642600" cy="914400"/>
          </a:xfrm>
        </p:spPr>
        <p:txBody>
          <a:bodyPr/>
          <a:lstStyle/>
          <a:p>
            <a:pPr algn="ctr"/>
            <a:r>
              <a:rPr lang="en-US" dirty="0"/>
              <a:t>Prevalence of Histological Patterns with CTD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54C318A6-7ECE-47AF-BE59-19E638453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8013" y="6145464"/>
            <a:ext cx="458703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dirty="0">
                <a:cs typeface="Arial" panose="020B0604020202020204" pitchFamily="34" charset="0"/>
              </a:rPr>
              <a:t>Wells, AU et al. Nat. Rev. </a:t>
            </a:r>
            <a:r>
              <a:rPr lang="en-US" altLang="en-US" sz="1200" dirty="0" err="1">
                <a:cs typeface="Arial" panose="020B0604020202020204" pitchFamily="34" charset="0"/>
              </a:rPr>
              <a:t>Rheumatol</a:t>
            </a:r>
            <a:r>
              <a:rPr lang="en-US" altLang="en-US" sz="1200" dirty="0">
                <a:cs typeface="Arial" panose="020B0604020202020204" pitchFamily="34" charset="0"/>
              </a:rPr>
              <a:t> 2014 </a:t>
            </a:r>
          </a:p>
        </p:txBody>
      </p:sp>
    </p:spTree>
    <p:extLst>
      <p:ext uri="{BB962C8B-B14F-4D97-AF65-F5344CB8AC3E}">
        <p14:creationId xmlns:p14="http://schemas.microsoft.com/office/powerpoint/2010/main" val="15356274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2">
            <a:extLst>
              <a:ext uri="{FF2B5EF4-FFF2-40B4-BE49-F238E27FC236}">
                <a16:creationId xmlns:a16="http://schemas.microsoft.com/office/drawing/2014/main" id="{25F13477-562C-48BB-A53E-929F380373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9068" y="-11642"/>
            <a:ext cx="10352617" cy="914400"/>
          </a:xfrm>
        </p:spPr>
        <p:txBody>
          <a:bodyPr/>
          <a:lstStyle/>
          <a:p>
            <a:pPr algn="ctr"/>
            <a:r>
              <a:rPr lang="en-US" altLang="en-US" dirty="0"/>
              <a:t>CTD-ILD Pharmacological Treatment</a:t>
            </a:r>
          </a:p>
        </p:txBody>
      </p:sp>
      <p:sp>
        <p:nvSpPr>
          <p:cNvPr id="48131" name="Content Placeholder 3">
            <a:extLst>
              <a:ext uri="{FF2B5EF4-FFF2-40B4-BE49-F238E27FC236}">
                <a16:creationId xmlns:a16="http://schemas.microsoft.com/office/drawing/2014/main" id="{2E696784-565E-4D25-9931-E156ECF5DAA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4400" y="981075"/>
            <a:ext cx="10566400" cy="4810126"/>
          </a:xfrm>
        </p:spPr>
        <p:txBody>
          <a:bodyPr/>
          <a:lstStyle/>
          <a:p>
            <a:r>
              <a:rPr lang="en-US" altLang="en-US" sz="2800" dirty="0"/>
              <a:t>Corticosteroids</a:t>
            </a:r>
          </a:p>
          <a:p>
            <a:pPr marL="114300" indent="0">
              <a:buNone/>
            </a:pPr>
            <a:endParaRPr lang="en-US" altLang="en-US" sz="2800" dirty="0"/>
          </a:p>
          <a:p>
            <a:r>
              <a:rPr lang="en-US" altLang="en-US" sz="2800" dirty="0"/>
              <a:t>Cyclophosphamide (SLS 1 study, NEJM 2006)</a:t>
            </a:r>
          </a:p>
          <a:p>
            <a:pPr marL="114300" indent="0">
              <a:buNone/>
            </a:pPr>
            <a:endParaRPr lang="en-US" altLang="en-US" sz="2800" dirty="0"/>
          </a:p>
          <a:p>
            <a:r>
              <a:rPr lang="en-US" altLang="en-US" sz="2800" dirty="0"/>
              <a:t>Mycophenolate (SLS 2 study, Lancet 2016)</a:t>
            </a:r>
          </a:p>
          <a:p>
            <a:pPr marL="114300" indent="0">
              <a:buNone/>
            </a:pPr>
            <a:endParaRPr lang="en-US" altLang="en-US" sz="2800" dirty="0"/>
          </a:p>
          <a:p>
            <a:r>
              <a:rPr lang="en-US" altLang="en-US" sz="2800" dirty="0"/>
              <a:t>Rituximab</a:t>
            </a:r>
          </a:p>
          <a:p>
            <a:pPr marL="114300" indent="0">
              <a:buNone/>
            </a:pPr>
            <a:endParaRPr lang="en-US" altLang="en-US" sz="2800" dirty="0"/>
          </a:p>
          <a:p>
            <a:r>
              <a:rPr lang="en-US" altLang="en-US" sz="2800" dirty="0"/>
              <a:t>Tocilizumab (</a:t>
            </a:r>
            <a:r>
              <a:rPr lang="en-US" altLang="en-US" sz="2800" dirty="0" err="1"/>
              <a:t>focuSSed</a:t>
            </a:r>
            <a:r>
              <a:rPr lang="en-US" altLang="en-US" sz="2800" dirty="0"/>
              <a:t> study, Lancet 2020)</a:t>
            </a:r>
          </a:p>
          <a:p>
            <a:pPr marL="114300" indent="0">
              <a:buNone/>
            </a:pPr>
            <a:endParaRPr lang="en-US" altLang="en-US" sz="2800" dirty="0"/>
          </a:p>
          <a:p>
            <a:r>
              <a:rPr lang="en-US" altLang="en-US" sz="2800" dirty="0" err="1"/>
              <a:t>Nintedanib</a:t>
            </a:r>
            <a:r>
              <a:rPr lang="en-US" altLang="en-US" sz="2800" dirty="0"/>
              <a:t> (SENSCIS study, NEJM 2019)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886950" y="6200258"/>
            <a:ext cx="25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Tashkin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DP et al. Lancet, 2016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901BAD7-EAA0-473E-AA44-DFF829457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933" y="1388"/>
            <a:ext cx="10642600" cy="914400"/>
          </a:xfrm>
        </p:spPr>
        <p:txBody>
          <a:bodyPr/>
          <a:lstStyle/>
          <a:p>
            <a:r>
              <a:rPr lang="en-US" dirty="0"/>
              <a:t>Mycophenolate vs. Cyclophosphamide for </a:t>
            </a:r>
            <a:r>
              <a:rPr lang="en-US" dirty="0" err="1"/>
              <a:t>SSc</a:t>
            </a:r>
            <a:r>
              <a:rPr lang="en-US" dirty="0"/>
              <a:t>-ILD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133350" y="1019176"/>
            <a:ext cx="5676900" cy="5556250"/>
          </a:xfrm>
        </p:spPr>
        <p:txBody>
          <a:bodyPr>
            <a:noAutofit/>
          </a:bodyPr>
          <a:lstStyle/>
          <a:p>
            <a:r>
              <a:rPr lang="en-US" sz="2400" dirty="0"/>
              <a:t>RCT, multicenter </a:t>
            </a:r>
          </a:p>
          <a:p>
            <a:pPr marL="101600" indent="0">
              <a:buNone/>
            </a:pPr>
            <a:endParaRPr lang="en-US" sz="2400" dirty="0"/>
          </a:p>
          <a:p>
            <a:r>
              <a:rPr lang="en-US" sz="2400" dirty="0"/>
              <a:t>MMF1500mg BID for 24 months vs. oral CYC 2mg/kg per day for 12 months </a:t>
            </a:r>
          </a:p>
          <a:p>
            <a:pPr marL="101600" indent="0">
              <a:buNone/>
            </a:pPr>
            <a:endParaRPr lang="en-US" sz="2400" dirty="0"/>
          </a:p>
          <a:p>
            <a:r>
              <a:rPr lang="en-US" sz="2400" dirty="0">
                <a:solidFill>
                  <a:prstClr val="black"/>
                </a:solidFill>
              </a:rPr>
              <a:t>Primary end-point: % FVC change at 24 months</a:t>
            </a:r>
          </a:p>
          <a:p>
            <a:pPr marL="101600" indent="0">
              <a:buNone/>
            </a:pPr>
            <a:endParaRPr lang="en-US" sz="2400" dirty="0">
              <a:solidFill>
                <a:prstClr val="black"/>
              </a:solidFill>
            </a:endParaRPr>
          </a:p>
          <a:p>
            <a:r>
              <a:rPr lang="en-US" sz="2400" dirty="0"/>
              <a:t>142 patients randomized</a:t>
            </a:r>
          </a:p>
          <a:p>
            <a:pPr lvl="1"/>
            <a:r>
              <a:rPr lang="en-US" sz="2400" dirty="0"/>
              <a:t>Scleroderma symptoms &lt; 7 years</a:t>
            </a:r>
          </a:p>
          <a:p>
            <a:pPr lvl="1"/>
            <a:r>
              <a:rPr lang="en-US" sz="2400" dirty="0"/>
              <a:t>Ground glass opacity on HRCT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9321778-122C-4C46-940C-5E92092A52EB}"/>
              </a:ext>
            </a:extLst>
          </p:cNvPr>
          <p:cNvGrpSpPr/>
          <p:nvPr/>
        </p:nvGrpSpPr>
        <p:grpSpPr>
          <a:xfrm>
            <a:off x="-304799" y="906263"/>
            <a:ext cx="12154706" cy="5951737"/>
            <a:chOff x="-228600" y="679697"/>
            <a:chExt cx="9116021" cy="446380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DCFBB8B-BD70-4F97-B1E3-D3F60B7560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86295" y="679697"/>
              <a:ext cx="4201126" cy="397764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F461502-1007-4C69-A8EB-5F1E7AAD782F}"/>
                </a:ext>
              </a:extLst>
            </p:cNvPr>
            <p:cNvSpPr/>
            <p:nvPr/>
          </p:nvSpPr>
          <p:spPr>
            <a:xfrm>
              <a:off x="-228600" y="5010150"/>
              <a:ext cx="762000" cy="1333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41160372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600" y="1489786"/>
            <a:ext cx="10464800" cy="3878428"/>
          </a:xfrm>
          <a:prstGeom prst="rect">
            <a:avLst/>
          </a:prstGeom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9594850" y="6095082"/>
            <a:ext cx="2946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dirty="0">
                <a:cs typeface="Arial" panose="020B0604020202020204" pitchFamily="34" charset="0"/>
              </a:rPr>
              <a:t>Fischer, A  et al. J </a:t>
            </a:r>
            <a:r>
              <a:rPr lang="en-US" altLang="en-US" sz="1200" dirty="0" err="1">
                <a:cs typeface="Arial" panose="020B0604020202020204" pitchFamily="34" charset="0"/>
              </a:rPr>
              <a:t>Rheumatol</a:t>
            </a:r>
            <a:r>
              <a:rPr lang="en-US" altLang="en-US" sz="1200" dirty="0">
                <a:cs typeface="Arial" panose="020B0604020202020204" pitchFamily="34" charset="0"/>
              </a:rPr>
              <a:t>, 2013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4F98C7-A07A-4686-8408-967127069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700" y="20077"/>
            <a:ext cx="10642600" cy="914400"/>
          </a:xfrm>
        </p:spPr>
        <p:txBody>
          <a:bodyPr/>
          <a:lstStyle/>
          <a:p>
            <a:pPr algn="ctr"/>
            <a:r>
              <a:rPr lang="en-US" dirty="0"/>
              <a:t>Mycophenolate in CTD-ILD</a:t>
            </a:r>
          </a:p>
        </p:txBody>
      </p:sp>
    </p:spTree>
    <p:extLst>
      <p:ext uri="{BB962C8B-B14F-4D97-AF65-F5344CB8AC3E}">
        <p14:creationId xmlns:p14="http://schemas.microsoft.com/office/powerpoint/2010/main" val="31610057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53109" y="6166408"/>
            <a:ext cx="20388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Disler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O et al. NEJM, 2019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6850509-6E5B-4E0E-93F0-24B060E5B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933" y="7938"/>
            <a:ext cx="10642600" cy="914400"/>
          </a:xfrm>
        </p:spPr>
        <p:txBody>
          <a:bodyPr/>
          <a:lstStyle/>
          <a:p>
            <a:pPr algn="ctr"/>
            <a:r>
              <a:rPr lang="en-US" dirty="0" err="1"/>
              <a:t>Nintedanib</a:t>
            </a:r>
            <a:r>
              <a:rPr lang="en-US" dirty="0"/>
              <a:t> for </a:t>
            </a:r>
            <a:r>
              <a:rPr lang="en-US" dirty="0" err="1"/>
              <a:t>SSc</a:t>
            </a:r>
            <a:r>
              <a:rPr lang="en-US" dirty="0"/>
              <a:t>-ILD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0" y="1046163"/>
            <a:ext cx="5610225" cy="4605337"/>
          </a:xfrm>
        </p:spPr>
        <p:txBody>
          <a:bodyPr>
            <a:noAutofit/>
          </a:bodyPr>
          <a:lstStyle/>
          <a:p>
            <a:r>
              <a:rPr lang="en-US" sz="2400" dirty="0"/>
              <a:t>RCT, multicenter </a:t>
            </a:r>
          </a:p>
          <a:p>
            <a:pPr marL="101600" indent="0">
              <a:buNone/>
            </a:pPr>
            <a:endParaRPr lang="en-US" sz="2400" dirty="0"/>
          </a:p>
          <a:p>
            <a:r>
              <a:rPr lang="en-US" sz="2400" dirty="0" err="1"/>
              <a:t>Nintedanib</a:t>
            </a:r>
            <a:r>
              <a:rPr lang="en-US" sz="2400" dirty="0"/>
              <a:t> 150mg BID vs. Placebo</a:t>
            </a:r>
          </a:p>
          <a:p>
            <a:pPr marL="101600" indent="0">
              <a:buNone/>
            </a:pPr>
            <a:endParaRPr lang="en-US" sz="2400" dirty="0"/>
          </a:p>
          <a:p>
            <a:r>
              <a:rPr lang="en-US" sz="2400" dirty="0"/>
              <a:t>Primary end-point: FVC decline in 52 weeks</a:t>
            </a:r>
          </a:p>
          <a:p>
            <a:pPr marL="101600" indent="0">
              <a:buNone/>
            </a:pPr>
            <a:endParaRPr lang="en-US" sz="2400" dirty="0"/>
          </a:p>
          <a:p>
            <a:r>
              <a:rPr lang="en-US" sz="2400" dirty="0"/>
              <a:t>576 patients randomized</a:t>
            </a:r>
          </a:p>
          <a:p>
            <a:pPr lvl="1"/>
            <a:r>
              <a:rPr lang="en-US" sz="2400" dirty="0"/>
              <a:t>Onset of </a:t>
            </a:r>
            <a:r>
              <a:rPr lang="en-US" sz="2400" dirty="0" err="1"/>
              <a:t>SSc</a:t>
            </a:r>
            <a:r>
              <a:rPr lang="en-US" sz="2400" dirty="0"/>
              <a:t> symptoms &lt; 7 years</a:t>
            </a:r>
          </a:p>
          <a:p>
            <a:pPr lvl="1"/>
            <a:r>
              <a:rPr lang="en-US" sz="2400" dirty="0"/>
              <a:t>HRCT fibrosis ≥ 10% of lungs</a:t>
            </a:r>
          </a:p>
          <a:p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6FEE91-7858-4719-AA17-13F2D05410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8987" y="3681413"/>
            <a:ext cx="1947863" cy="26711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95BB298-A460-452A-8637-E2D58C31B2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4525" y="922338"/>
            <a:ext cx="596265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889874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7065" y="1190625"/>
            <a:ext cx="6422007" cy="48684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E114C1B-D522-424E-977A-31C1810831FF}"/>
              </a:ext>
            </a:extLst>
          </p:cNvPr>
          <p:cNvSpPr txBox="1"/>
          <p:nvPr/>
        </p:nvSpPr>
        <p:spPr>
          <a:xfrm>
            <a:off x="9815871" y="6138081"/>
            <a:ext cx="23761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Khanna, D. et al. Lancet, 2020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300139-89DB-47E8-BEDF-B18CE503A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933" y="122695"/>
            <a:ext cx="10642600" cy="899989"/>
          </a:xfrm>
        </p:spPr>
        <p:txBody>
          <a:bodyPr/>
          <a:lstStyle/>
          <a:p>
            <a:pPr algn="ctr"/>
            <a:r>
              <a:rPr lang="en-US" dirty="0"/>
              <a:t>Tocilizumab in Systemic Sclerosis 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BA06EF98-3908-437C-A242-CFC69D7BE409}"/>
              </a:ext>
            </a:extLst>
          </p:cNvPr>
          <p:cNvSpPr txBox="1">
            <a:spLocks/>
          </p:cNvSpPr>
          <p:nvPr/>
        </p:nvSpPr>
        <p:spPr>
          <a:xfrm>
            <a:off x="352927" y="1022683"/>
            <a:ext cx="4459705" cy="5115397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5879A375-516C-4A75-B23B-DD1775B4CF02}"/>
              </a:ext>
            </a:extLst>
          </p:cNvPr>
          <p:cNvSpPr txBox="1">
            <a:spLocks/>
          </p:cNvSpPr>
          <p:nvPr/>
        </p:nvSpPr>
        <p:spPr>
          <a:xfrm>
            <a:off x="0" y="949414"/>
            <a:ext cx="5610225" cy="5120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01C3B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~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~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/>
              <a:t>Interleukin-6 receptor inhibitor</a:t>
            </a:r>
          </a:p>
          <a:p>
            <a:endParaRPr lang="en-US" sz="2400" dirty="0"/>
          </a:p>
          <a:p>
            <a:r>
              <a:rPr lang="en-US" sz="2400" dirty="0"/>
              <a:t>RCT, Multicenter</a:t>
            </a:r>
          </a:p>
          <a:p>
            <a:endParaRPr lang="en-US" sz="2400" dirty="0"/>
          </a:p>
          <a:p>
            <a:r>
              <a:rPr lang="en-US" sz="2400" dirty="0"/>
              <a:t>Tocilizumab 162mg SC weekly vs. placebo (48 </a:t>
            </a:r>
            <a:r>
              <a:rPr lang="en-US" sz="2400" dirty="0" err="1"/>
              <a:t>wks</a:t>
            </a:r>
            <a:r>
              <a:rPr lang="en-US" sz="2400" dirty="0"/>
              <a:t>)</a:t>
            </a:r>
          </a:p>
          <a:p>
            <a:endParaRPr lang="en-US" sz="2400" dirty="0"/>
          </a:p>
          <a:p>
            <a:r>
              <a:rPr lang="en-US" sz="2400" dirty="0"/>
              <a:t>Secondary outcome: FVC % predicted at 48 weeks</a:t>
            </a:r>
          </a:p>
          <a:p>
            <a:endParaRPr lang="en-US" sz="2400" dirty="0"/>
          </a:p>
          <a:p>
            <a:r>
              <a:rPr lang="en-US" sz="2400" dirty="0"/>
              <a:t>210 patients randomized</a:t>
            </a:r>
          </a:p>
          <a:p>
            <a:pPr lvl="1"/>
            <a:r>
              <a:rPr lang="en-US" sz="2400" dirty="0"/>
              <a:t> Progressive diffuse </a:t>
            </a:r>
            <a:r>
              <a:rPr lang="en-US" sz="2400" dirty="0" err="1"/>
              <a:t>SSc</a:t>
            </a:r>
            <a:r>
              <a:rPr lang="en-US" sz="2400" dirty="0"/>
              <a:t> </a:t>
            </a:r>
          </a:p>
          <a:p>
            <a:pPr lvl="1"/>
            <a:r>
              <a:rPr lang="en-US" sz="2400" dirty="0"/>
              <a:t> ≤ 5 years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698671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547728" y="6125755"/>
            <a:ext cx="49776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Oldham, J  et al.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Eur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Respir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J, 2016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" y="920939"/>
            <a:ext cx="11925300" cy="4895818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8B2CC52-A697-4B0D-BC4C-7240F24A5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700" y="-10114"/>
            <a:ext cx="10642600" cy="914400"/>
          </a:xfrm>
        </p:spPr>
        <p:txBody>
          <a:bodyPr/>
          <a:lstStyle/>
          <a:p>
            <a:pPr algn="ctr"/>
            <a:r>
              <a:rPr lang="en-US" dirty="0"/>
              <a:t>Prognosis Varies by Type of ILD</a:t>
            </a:r>
          </a:p>
        </p:txBody>
      </p:sp>
    </p:spTree>
    <p:extLst>
      <p:ext uri="{BB962C8B-B14F-4D97-AF65-F5344CB8AC3E}">
        <p14:creationId xmlns:p14="http://schemas.microsoft.com/office/powerpoint/2010/main" val="2102557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"/>
          <p:cNvSpPr txBox="1">
            <a:spLocks noGrp="1"/>
          </p:cNvSpPr>
          <p:nvPr>
            <p:ph type="title"/>
          </p:nvPr>
        </p:nvSpPr>
        <p:spPr>
          <a:xfrm>
            <a:off x="778933" y="-1"/>
            <a:ext cx="10642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2"/>
                </a:solidFill>
              </a:rPr>
              <a:t>Objectives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36D553E-F35C-A84E-BA51-2081C4D101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8933" y="1158240"/>
            <a:ext cx="10642600" cy="5013960"/>
          </a:xfrm>
        </p:spPr>
        <p:txBody>
          <a:bodyPr/>
          <a:lstStyle/>
          <a:p>
            <a:pPr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Review the framework for the classification of interstitial lung diseases (ILD)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2800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/>
              <a:t>Highlight the importance of early referral</a:t>
            </a:r>
            <a:endParaRPr lang="en-US" sz="2800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2800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Review the ILD diagnostic work-up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2800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Review the management of ILD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700" y="23475"/>
            <a:ext cx="10642600" cy="914400"/>
          </a:xfrm>
        </p:spPr>
        <p:txBody>
          <a:bodyPr/>
          <a:lstStyle/>
          <a:p>
            <a:pPr algn="ctr"/>
            <a:r>
              <a:rPr lang="en-US" dirty="0">
                <a:latin typeface="+mj-lt"/>
              </a:rPr>
              <a:t>Other Pulmonary Manifestations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9128013" y="6145464"/>
            <a:ext cx="458703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dirty="0">
                <a:cs typeface="Arial" panose="020B0604020202020204" pitchFamily="34" charset="0"/>
              </a:rPr>
              <a:t>Wells, AU et al. Nat. Rev. </a:t>
            </a:r>
            <a:r>
              <a:rPr lang="en-US" altLang="en-US" sz="1200" dirty="0" err="1">
                <a:cs typeface="Arial" panose="020B0604020202020204" pitchFamily="34" charset="0"/>
              </a:rPr>
              <a:t>Rheumatol</a:t>
            </a:r>
            <a:r>
              <a:rPr lang="en-US" altLang="en-US" sz="1200" dirty="0">
                <a:cs typeface="Arial" panose="020B0604020202020204" pitchFamily="34" charset="0"/>
              </a:rPr>
              <a:t> 2014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715" y="1533444"/>
            <a:ext cx="11948160" cy="359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1490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>
            <a:extLst>
              <a:ext uri="{FF2B5EF4-FFF2-40B4-BE49-F238E27FC236}">
                <a16:creationId xmlns:a16="http://schemas.microsoft.com/office/drawing/2014/main" id="{333E6BAF-CEC7-4BB8-9F76-2EC0884269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8634" y="-139700"/>
            <a:ext cx="10354733" cy="1327151"/>
          </a:xfrm>
        </p:spPr>
        <p:txBody>
          <a:bodyPr/>
          <a:lstStyle/>
          <a:p>
            <a:pPr algn="ctr"/>
            <a:r>
              <a:rPr lang="en-US" altLang="en-US" dirty="0"/>
              <a:t>Hypersensitivity Pneumonitis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3E9BFA8-A101-4E17-99F6-A9FDC6BF6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1397001"/>
            <a:ext cx="11226800" cy="262890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  <a:defRPr/>
            </a:pPr>
            <a:r>
              <a:rPr lang="en-US" sz="2400" dirty="0">
                <a:latin typeface="+mn-lt"/>
              </a:rPr>
              <a:t>Hypersensitivity pneumonitis (HP) is an inflammatory and/or fibrotic disease affecting the lung parenchyma and small airways that results from an </a:t>
            </a:r>
            <a:r>
              <a:rPr lang="en-US" sz="2400" u="sng" dirty="0">
                <a:latin typeface="+mn-lt"/>
              </a:rPr>
              <a:t>immune mediated reaction provoked by an overt or occult inhaled antigen</a:t>
            </a:r>
            <a:r>
              <a:rPr lang="en-US" sz="2400" dirty="0">
                <a:latin typeface="+mn-lt"/>
              </a:rPr>
              <a:t> in susceptible individuals</a:t>
            </a:r>
          </a:p>
        </p:txBody>
      </p:sp>
      <p:sp>
        <p:nvSpPr>
          <p:cNvPr id="57348" name="TextBox 6">
            <a:extLst>
              <a:ext uri="{FF2B5EF4-FFF2-40B4-BE49-F238E27FC236}">
                <a16:creationId xmlns:a16="http://schemas.microsoft.com/office/drawing/2014/main" id="{427107E5-69EB-4B35-9EC0-A79A3E5EA8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0817" y="6070601"/>
            <a:ext cx="380788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cs typeface="Arial" panose="020B0604020202020204" pitchFamily="34" charset="0"/>
              </a:rPr>
              <a:t>Raghu, G  et al. Am J Respir Crit Care Med, 2020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1">
            <a:extLst>
              <a:ext uri="{FF2B5EF4-FFF2-40B4-BE49-F238E27FC236}">
                <a16:creationId xmlns:a16="http://schemas.microsoft.com/office/drawing/2014/main" id="{62434682-EEA1-4445-A063-BF4B5228C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34" y="1350434"/>
            <a:ext cx="11944351" cy="3748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TextBox 2">
            <a:extLst>
              <a:ext uri="{FF2B5EF4-FFF2-40B4-BE49-F238E27FC236}">
                <a16:creationId xmlns:a16="http://schemas.microsoft.com/office/drawing/2014/main" id="{D2793D61-CDB8-4F50-A241-00C68C38B1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01" y="5118101"/>
            <a:ext cx="235161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/>
              <a:t>Centrilobular Nodules</a:t>
            </a:r>
          </a:p>
        </p:txBody>
      </p:sp>
      <p:sp>
        <p:nvSpPr>
          <p:cNvPr id="61444" name="TextBox 3">
            <a:extLst>
              <a:ext uri="{FF2B5EF4-FFF2-40B4-BE49-F238E27FC236}">
                <a16:creationId xmlns:a16="http://schemas.microsoft.com/office/drawing/2014/main" id="{19B843EF-6CCF-43C2-8F8F-0A4C9CA8A2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3600" y="5118100"/>
            <a:ext cx="3048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/>
              <a:t>Mosaic Attenuation (inspiratory scan)</a:t>
            </a:r>
          </a:p>
        </p:txBody>
      </p:sp>
      <p:sp>
        <p:nvSpPr>
          <p:cNvPr id="61445" name="TextBox 4">
            <a:extLst>
              <a:ext uri="{FF2B5EF4-FFF2-40B4-BE49-F238E27FC236}">
                <a16:creationId xmlns:a16="http://schemas.microsoft.com/office/drawing/2014/main" id="{BAE8B200-B944-423F-9229-56F1509BC3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9200" y="5118101"/>
            <a:ext cx="261831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/>
              <a:t>Air-trapping (expiratory scan)</a:t>
            </a:r>
          </a:p>
        </p:txBody>
      </p:sp>
      <p:sp>
        <p:nvSpPr>
          <p:cNvPr id="61446" name="Title 5">
            <a:extLst>
              <a:ext uri="{FF2B5EF4-FFF2-40B4-BE49-F238E27FC236}">
                <a16:creationId xmlns:a16="http://schemas.microsoft.com/office/drawing/2014/main" id="{B52B871D-06FF-48D5-B0EE-7BB545F915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24984" y="40218"/>
            <a:ext cx="10354733" cy="950383"/>
          </a:xfrm>
        </p:spPr>
        <p:txBody>
          <a:bodyPr/>
          <a:lstStyle/>
          <a:p>
            <a:pPr algn="ctr"/>
            <a:r>
              <a:rPr lang="en-US" altLang="en-US" dirty="0"/>
              <a:t>Hypersensitivity Pneumonitis - CT Patterns</a:t>
            </a:r>
          </a:p>
        </p:txBody>
      </p:sp>
      <p:sp>
        <p:nvSpPr>
          <p:cNvPr id="61447" name="TextBox 6">
            <a:extLst>
              <a:ext uri="{FF2B5EF4-FFF2-40B4-BE49-F238E27FC236}">
                <a16:creationId xmlns:a16="http://schemas.microsoft.com/office/drawing/2014/main" id="{79CFE9EE-C57F-4779-82C7-DCB71930D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8917" y="6172201"/>
            <a:ext cx="380788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dirty="0">
                <a:cs typeface="Arial" panose="020B0604020202020204" pitchFamily="34" charset="0"/>
              </a:rPr>
              <a:t>Raghu, G  et al. Am J Respir Crit Care Med, 2020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3">
            <a:extLst>
              <a:ext uri="{FF2B5EF4-FFF2-40B4-BE49-F238E27FC236}">
                <a16:creationId xmlns:a16="http://schemas.microsoft.com/office/drawing/2014/main" id="{04178FE6-4FD9-43DF-966E-CD6FE7137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361" y="1024101"/>
            <a:ext cx="3782483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3" name="TextBox 4">
            <a:extLst>
              <a:ext uri="{FF2B5EF4-FFF2-40B4-BE49-F238E27FC236}">
                <a16:creationId xmlns:a16="http://schemas.microsoft.com/office/drawing/2014/main" id="{A5E90EC4-9A87-44FA-81A9-1616CE7F58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3277" y="4224501"/>
            <a:ext cx="347563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dirty="0"/>
              <a:t>Pulmonary fibrosis, </a:t>
            </a:r>
          </a:p>
          <a:p>
            <a:pPr algn="ctr"/>
            <a:r>
              <a:rPr lang="en-US" altLang="en-US" dirty="0"/>
              <a:t>calcified pleural plaques</a:t>
            </a:r>
          </a:p>
        </p:txBody>
      </p:sp>
      <p:pic>
        <p:nvPicPr>
          <p:cNvPr id="66564" name="Picture 5">
            <a:extLst>
              <a:ext uri="{FF2B5EF4-FFF2-40B4-BE49-F238E27FC236}">
                <a16:creationId xmlns:a16="http://schemas.microsoft.com/office/drawing/2014/main" id="{E75FA5CA-E568-493A-A9D7-455EC0A72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18" y="3763434"/>
            <a:ext cx="4008967" cy="2611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5" name="TextBox 7">
            <a:extLst>
              <a:ext uri="{FF2B5EF4-FFF2-40B4-BE49-F238E27FC236}">
                <a16:creationId xmlns:a16="http://schemas.microsoft.com/office/drawing/2014/main" id="{53F71CD6-4A14-4F2D-8696-F9D3A7D459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3183" y="4471154"/>
            <a:ext cx="358563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dirty="0"/>
              <a:t>“Comet tail sign” </a:t>
            </a:r>
          </a:p>
          <a:p>
            <a:pPr algn="ctr"/>
            <a:r>
              <a:rPr lang="en-US" altLang="en-US" dirty="0"/>
              <a:t>pleural-based mass (round atelectasis) with extensions toward the hilum </a:t>
            </a:r>
          </a:p>
        </p:txBody>
      </p:sp>
      <p:sp>
        <p:nvSpPr>
          <p:cNvPr id="66567" name="Content Placeholder 6">
            <a:extLst>
              <a:ext uri="{FF2B5EF4-FFF2-40B4-BE49-F238E27FC236}">
                <a16:creationId xmlns:a16="http://schemas.microsoft.com/office/drawing/2014/main" id="{E2D79FA0-43A0-48C7-BAA0-B3188786864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3201" y="1050090"/>
            <a:ext cx="5283199" cy="3695700"/>
          </a:xfrm>
        </p:spPr>
        <p:txBody>
          <a:bodyPr/>
          <a:lstStyle/>
          <a:p>
            <a:r>
              <a:rPr lang="en-US" altLang="en-US" sz="2400" dirty="0"/>
              <a:t>Benign pleural effusions</a:t>
            </a:r>
          </a:p>
          <a:p>
            <a:r>
              <a:rPr lang="en-US" altLang="en-US" sz="2400" dirty="0"/>
              <a:t>Pleural plaques</a:t>
            </a:r>
          </a:p>
          <a:p>
            <a:r>
              <a:rPr lang="en-US" altLang="en-US" sz="2400" dirty="0"/>
              <a:t>Pleural fibrosis</a:t>
            </a:r>
          </a:p>
          <a:p>
            <a:r>
              <a:rPr lang="en-US" altLang="en-US" sz="2400" dirty="0"/>
              <a:t>Asbestosis</a:t>
            </a:r>
          </a:p>
          <a:p>
            <a:r>
              <a:rPr lang="en-US" altLang="en-US" sz="2400" dirty="0"/>
              <a:t>Bronchogenic carcinoma</a:t>
            </a:r>
          </a:p>
          <a:p>
            <a:r>
              <a:rPr lang="en-US" altLang="en-US" sz="2400" dirty="0"/>
              <a:t>Mesothelioma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267C326-968A-4D25-8EDA-90BF8D254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598" y="9442"/>
            <a:ext cx="9026804" cy="929021"/>
          </a:xfrm>
        </p:spPr>
        <p:txBody>
          <a:bodyPr/>
          <a:lstStyle/>
          <a:p>
            <a:pPr algn="ctr"/>
            <a:r>
              <a:rPr lang="en-US" altLang="en-US" dirty="0"/>
              <a:t>Asbestos- Related Lung Diseases</a:t>
            </a:r>
            <a:endParaRPr lang="en-US" dirty="0"/>
          </a:p>
        </p:txBody>
      </p:sp>
      <p:sp>
        <p:nvSpPr>
          <p:cNvPr id="12" name="TextBox 6">
            <a:extLst>
              <a:ext uri="{FF2B5EF4-FFF2-40B4-BE49-F238E27FC236}">
                <a16:creationId xmlns:a16="http://schemas.microsoft.com/office/drawing/2014/main" id="{BBF1D4B7-0F67-416A-903B-55AA91D83F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8781" y="6133147"/>
            <a:ext cx="380788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dirty="0">
                <a:cs typeface="Arial" panose="020B0604020202020204" pitchFamily="34" charset="0"/>
              </a:rPr>
              <a:t>Pulmonary Boards Review, ATS 2015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>
            <a:extLst>
              <a:ext uri="{FF2B5EF4-FFF2-40B4-BE49-F238E27FC236}">
                <a16:creationId xmlns:a16="http://schemas.microsoft.com/office/drawing/2014/main" id="{299F69B2-A70A-48B1-A73C-D0DC29AAA0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1" y="-42333"/>
            <a:ext cx="10352617" cy="963084"/>
          </a:xfrm>
        </p:spPr>
        <p:txBody>
          <a:bodyPr/>
          <a:lstStyle/>
          <a:p>
            <a:pPr algn="ctr"/>
            <a:r>
              <a:rPr lang="en-US" altLang="en-US"/>
              <a:t>Pneumoconiosis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3F2919-436B-4684-A317-5638EDD50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568" y="828497"/>
            <a:ext cx="9072033" cy="558164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dirty="0"/>
              <a:t>Silicosis</a:t>
            </a:r>
          </a:p>
          <a:p>
            <a:pPr lvl="1">
              <a:defRPr/>
            </a:pPr>
            <a:r>
              <a:rPr lang="en-US" dirty="0"/>
              <a:t>Sandblasting, masonry, glass manufacturing</a:t>
            </a:r>
          </a:p>
          <a:p>
            <a:pPr lvl="1">
              <a:defRPr/>
            </a:pPr>
            <a:r>
              <a:rPr lang="en-US" dirty="0"/>
              <a:t>10-30 years after exposure</a:t>
            </a:r>
          </a:p>
          <a:p>
            <a:pPr lvl="1">
              <a:defRPr/>
            </a:pPr>
            <a:r>
              <a:rPr lang="en-US" dirty="0"/>
              <a:t>Simple silicosis (upper lung nodules), progressive massive </a:t>
            </a:r>
          </a:p>
          <a:p>
            <a:pPr marL="457189" lvl="1" indent="0">
              <a:buNone/>
              <a:defRPr/>
            </a:pPr>
            <a:r>
              <a:rPr lang="en-US" dirty="0"/>
              <a:t>	fibrosis</a:t>
            </a:r>
          </a:p>
          <a:p>
            <a:pPr marL="457189" lvl="1" indent="0">
              <a:buNone/>
              <a:defRPr/>
            </a:pPr>
            <a:endParaRPr lang="en-US" dirty="0"/>
          </a:p>
          <a:p>
            <a:pPr>
              <a:defRPr/>
            </a:pPr>
            <a:r>
              <a:rPr lang="en-US" sz="2400" dirty="0"/>
              <a:t>Coal workers</a:t>
            </a:r>
          </a:p>
          <a:p>
            <a:pPr lvl="1">
              <a:defRPr/>
            </a:pPr>
            <a:r>
              <a:rPr lang="en-US" dirty="0"/>
              <a:t>Coal mining</a:t>
            </a:r>
          </a:p>
          <a:p>
            <a:pPr lvl="1">
              <a:defRPr/>
            </a:pPr>
            <a:r>
              <a:rPr lang="en-US" dirty="0"/>
              <a:t>Simple nodules, progressive massive fibrosis, Caplan nodule</a:t>
            </a:r>
          </a:p>
          <a:p>
            <a:pPr marL="378875" lvl="1" indent="0">
              <a:buNone/>
              <a:defRPr/>
            </a:pPr>
            <a:endParaRPr lang="en-US" dirty="0"/>
          </a:p>
          <a:p>
            <a:pPr>
              <a:defRPr/>
            </a:pPr>
            <a:r>
              <a:rPr lang="en-US" sz="2400" dirty="0"/>
              <a:t>Beryllium</a:t>
            </a:r>
          </a:p>
          <a:p>
            <a:pPr lvl="1">
              <a:defRPr/>
            </a:pPr>
            <a:r>
              <a:rPr lang="en-US" dirty="0"/>
              <a:t>Aerospace, electronics</a:t>
            </a:r>
          </a:p>
          <a:p>
            <a:pPr lvl="1">
              <a:defRPr/>
            </a:pPr>
            <a:r>
              <a:rPr lang="en-US" dirty="0"/>
              <a:t>Similar to sarcoidosis (parenchymal nodules, lymphadenopathy), noncaseating granulomas</a:t>
            </a:r>
          </a:p>
          <a:p>
            <a:pPr lvl="1">
              <a:defRPr/>
            </a:pPr>
            <a:r>
              <a:rPr lang="en-US" dirty="0"/>
              <a:t>Beryllium lymphocyte proliferation test</a:t>
            </a:r>
          </a:p>
          <a:p>
            <a:pPr lvl="1">
              <a:buFontTx/>
              <a:buChar char="-"/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AF82B3-E8FA-43F8-A0A5-A6E9FB83A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134" y="1227668"/>
            <a:ext cx="3608917" cy="2732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A211234-2AB4-4D3A-AEE7-75382B25C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1134" y="3996267"/>
            <a:ext cx="378671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/>
              <a:t>Centrilobular and perilymphatic nodules from simple silicosis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96AA8064-0B4F-452B-B36E-7155147E5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8781" y="6133147"/>
            <a:ext cx="380788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dirty="0">
                <a:cs typeface="Arial" panose="020B0604020202020204" pitchFamily="34" charset="0"/>
              </a:rPr>
              <a:t>Pulmonary Boards Review, ATS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7176" y="-136941"/>
            <a:ext cx="7180139" cy="956746"/>
          </a:xfrm>
        </p:spPr>
        <p:txBody>
          <a:bodyPr/>
          <a:lstStyle/>
          <a:p>
            <a:pPr algn="ctr"/>
            <a:r>
              <a:rPr lang="en-US" dirty="0"/>
              <a:t>Sarcoidosis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32" y="807774"/>
            <a:ext cx="5672503" cy="58066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&lt;40 years, African Americans, Sweden, Denmark</a:t>
            </a:r>
          </a:p>
          <a:p>
            <a:pPr marL="114300" indent="0">
              <a:lnSpc>
                <a:spcPct val="100000"/>
              </a:lnSpc>
              <a:buNone/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Labs:  hypercalcemia/</a:t>
            </a:r>
            <a:r>
              <a:rPr lang="en-US" dirty="0" err="1"/>
              <a:t>calciuria</a:t>
            </a:r>
            <a:r>
              <a:rPr lang="en-US" dirty="0"/>
              <a:t>, BAL lymphocytosis, CD4/CD8 &gt;3.5</a:t>
            </a:r>
          </a:p>
          <a:p>
            <a:pPr marL="114300" indent="0">
              <a:lnSpc>
                <a:spcPct val="100000"/>
              </a:lnSpc>
              <a:buNone/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Dx:  TBNA, </a:t>
            </a:r>
            <a:r>
              <a:rPr lang="en-US" dirty="0" err="1"/>
              <a:t>Tbbx</a:t>
            </a:r>
            <a:r>
              <a:rPr lang="en-US" dirty="0"/>
              <a:t> (not for Lofgren </a:t>
            </a:r>
            <a:r>
              <a:rPr lang="en-US" dirty="0" err="1"/>
              <a:t>sx</a:t>
            </a:r>
            <a:r>
              <a:rPr lang="en-US" dirty="0"/>
              <a:t>, lupus pernio, </a:t>
            </a:r>
            <a:r>
              <a:rPr lang="en-US" dirty="0" err="1"/>
              <a:t>Heerfordt</a:t>
            </a:r>
            <a:r>
              <a:rPr lang="en-US" dirty="0"/>
              <a:t> </a:t>
            </a:r>
            <a:r>
              <a:rPr lang="en-US" dirty="0" err="1"/>
              <a:t>sx</a:t>
            </a:r>
            <a:r>
              <a:rPr lang="en-US" dirty="0"/>
              <a:t> and +/- BL lymphadenopathy)</a:t>
            </a:r>
          </a:p>
          <a:p>
            <a:pPr marL="114300" indent="0">
              <a:lnSpc>
                <a:spcPct val="100000"/>
              </a:lnSpc>
              <a:buNone/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Treatment: </a:t>
            </a:r>
          </a:p>
          <a:p>
            <a:pPr lvl="1"/>
            <a:r>
              <a:rPr lang="en-US" dirty="0"/>
              <a:t>Spontaneous remission common with Stage I and II</a:t>
            </a:r>
          </a:p>
          <a:p>
            <a:pPr lvl="1"/>
            <a:r>
              <a:rPr lang="en-US" dirty="0"/>
              <a:t>Prednisone, methotrexate, anti-TNF (refractory)</a:t>
            </a:r>
          </a:p>
          <a:p>
            <a:pPr marL="571500" lvl="1" indent="0">
              <a:lnSpc>
                <a:spcPct val="100000"/>
              </a:lnSpc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8617" y="3396478"/>
            <a:ext cx="3108960" cy="22940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10932" y="5776288"/>
            <a:ext cx="3024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Non-</a:t>
            </a:r>
            <a:r>
              <a:rPr lang="en-US" dirty="0" err="1"/>
              <a:t>caseating</a:t>
            </a:r>
            <a:r>
              <a:rPr lang="en-US" dirty="0"/>
              <a:t> granulomas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9454" y="961534"/>
            <a:ext cx="2642616" cy="26517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42179" y="1754626"/>
            <a:ext cx="3561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Nodules (</a:t>
            </a:r>
            <a:r>
              <a:rPr lang="en-US" dirty="0" err="1"/>
              <a:t>bronchovascular</a:t>
            </a:r>
            <a:r>
              <a:rPr lang="en-US" dirty="0"/>
              <a:t> bundle and pleura)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5865" y="4076765"/>
            <a:ext cx="2416205" cy="2286000"/>
          </a:xfrm>
          <a:prstGeom prst="rect">
            <a:avLst/>
          </a:prstGeom>
        </p:spPr>
      </p:pic>
      <p:sp>
        <p:nvSpPr>
          <p:cNvPr id="10" name="TextBox 6">
            <a:extLst>
              <a:ext uri="{FF2B5EF4-FFF2-40B4-BE49-F238E27FC236}">
                <a16:creationId xmlns:a16="http://schemas.microsoft.com/office/drawing/2014/main" id="{640E0B5E-8C72-45BC-83E6-A3E53C592B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0973" y="6145179"/>
            <a:ext cx="380788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dirty="0">
                <a:cs typeface="Arial" panose="020B0604020202020204" pitchFamily="34" charset="0"/>
              </a:rPr>
              <a:t>Pulmonary Boards Review, ATS 2015</a:t>
            </a:r>
          </a:p>
        </p:txBody>
      </p:sp>
    </p:spTree>
    <p:extLst>
      <p:ext uri="{BB962C8B-B14F-4D97-AF65-F5344CB8AC3E}">
        <p14:creationId xmlns:p14="http://schemas.microsoft.com/office/powerpoint/2010/main" val="311139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3">
            <a:extLst>
              <a:ext uri="{FF2B5EF4-FFF2-40B4-BE49-F238E27FC236}">
                <a16:creationId xmlns:a16="http://schemas.microsoft.com/office/drawing/2014/main" id="{66827AD5-17B3-473A-9B54-7892DD9BA5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1"/>
          <a:stretch/>
        </p:blipFill>
        <p:spPr bwMode="auto">
          <a:xfrm>
            <a:off x="1533524" y="38209"/>
            <a:ext cx="9267825" cy="6346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9" name="TextBox 4">
            <a:extLst>
              <a:ext uri="{FF2B5EF4-FFF2-40B4-BE49-F238E27FC236}">
                <a16:creationId xmlns:a16="http://schemas.microsoft.com/office/drawing/2014/main" id="{410CB953-4ADC-4A29-BE5B-0B2DA7EBE4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7442" y="6146801"/>
            <a:ext cx="271568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dirty="0" err="1"/>
              <a:t>Cottin</a:t>
            </a:r>
            <a:r>
              <a:rPr lang="en-US" altLang="en-US" sz="1200" dirty="0"/>
              <a:t>, V et al. Eur Respir Rev, 2018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2684" y="2224886"/>
            <a:ext cx="10088339" cy="236988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2400" dirty="0"/>
              <a:t>“The process of achieving a multidisciplinary diagnosis in a patient with IIP is dynamic, requiring </a:t>
            </a:r>
            <a:r>
              <a:rPr lang="en-US" sz="2400" u="sng" dirty="0"/>
              <a:t>close communication between clinician, radiologist, and when appropriate, pathologist</a:t>
            </a:r>
            <a:r>
              <a:rPr lang="en-US" sz="2400" dirty="0"/>
              <a:t>. Clinical data (presentation, exposures, smoking status, associated diseases, lung function, laboratory findings) and radiologic findings are essential for multidisciplinary diagnosis.”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553112" y="6099738"/>
            <a:ext cx="38083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cs typeface="Arial" panose="020B0604020202020204" pitchFamily="34" charset="0"/>
              </a:rPr>
              <a:t>Travis, WD  et al. Am J </a:t>
            </a:r>
            <a:r>
              <a:rPr lang="en-US" sz="1200" dirty="0" err="1">
                <a:cs typeface="Arial" panose="020B0604020202020204" pitchFamily="34" charset="0"/>
              </a:rPr>
              <a:t>Respir</a:t>
            </a:r>
            <a:r>
              <a:rPr lang="en-US" sz="1200" dirty="0">
                <a:cs typeface="Arial" panose="020B0604020202020204" pitchFamily="34" charset="0"/>
              </a:rPr>
              <a:t> </a:t>
            </a:r>
            <a:r>
              <a:rPr lang="en-US" sz="1200" dirty="0" err="1">
                <a:cs typeface="Arial" panose="020B0604020202020204" pitchFamily="34" charset="0"/>
              </a:rPr>
              <a:t>Crit</a:t>
            </a:r>
            <a:r>
              <a:rPr lang="en-US" sz="1200" dirty="0">
                <a:cs typeface="Arial" panose="020B0604020202020204" pitchFamily="34" charset="0"/>
              </a:rPr>
              <a:t> Care Med, 2013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24427" y="311889"/>
            <a:ext cx="10353761" cy="1326321"/>
          </a:xfrm>
        </p:spPr>
        <p:txBody>
          <a:bodyPr/>
          <a:lstStyle/>
          <a:p>
            <a:pPr algn="ctr"/>
            <a:r>
              <a:rPr lang="en-US" dirty="0"/>
              <a:t>Multi-Disciplinary Discussion </a:t>
            </a:r>
            <a:br>
              <a:rPr lang="en-US" dirty="0"/>
            </a:br>
            <a:r>
              <a:rPr lang="en-US" dirty="0"/>
              <a:t>“Gold Standard”</a:t>
            </a:r>
          </a:p>
        </p:txBody>
      </p:sp>
    </p:spTree>
    <p:extLst>
      <p:ext uri="{BB962C8B-B14F-4D97-AF65-F5344CB8AC3E}">
        <p14:creationId xmlns:p14="http://schemas.microsoft.com/office/powerpoint/2010/main" val="37497533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hart, bar chart&#10;&#10;Description automatically generated">
            <a:extLst>
              <a:ext uri="{FF2B5EF4-FFF2-40B4-BE49-F238E27FC236}">
                <a16:creationId xmlns:a16="http://schemas.microsoft.com/office/drawing/2014/main" id="{AAD990E2-5940-1A40-BAA2-6A45594AA68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3"/>
          <a:srcRect b="15322"/>
          <a:stretch/>
        </p:blipFill>
        <p:spPr>
          <a:xfrm>
            <a:off x="2967858" y="1703317"/>
            <a:ext cx="6677025" cy="4479925"/>
          </a:xfrm>
        </p:spPr>
      </p:pic>
      <p:pic>
        <p:nvPicPr>
          <p:cNvPr id="7" name="Picture 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92537A13-873C-6B4E-9012-4AB3B1B39E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1333"/>
          <a:stretch/>
        </p:blipFill>
        <p:spPr>
          <a:xfrm>
            <a:off x="2408594" y="215327"/>
            <a:ext cx="7762919" cy="12469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171513" y="6183242"/>
            <a:ext cx="22792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cs typeface="Arial" panose="020B0604020202020204" pitchFamily="34" charset="0"/>
              </a:rPr>
              <a:t>Troy LK  et al. Lancet, 2020</a:t>
            </a:r>
          </a:p>
        </p:txBody>
      </p:sp>
    </p:spTree>
    <p:extLst>
      <p:ext uri="{BB962C8B-B14F-4D97-AF65-F5344CB8AC3E}">
        <p14:creationId xmlns:p14="http://schemas.microsoft.com/office/powerpoint/2010/main" val="304088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24E5B17-09B8-5C49-AE0E-1D44CEF44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122"/>
            <a:ext cx="10515600" cy="899696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Genomic UIP testing by transbronchial biopsy </a:t>
            </a:r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9E4B5A6F-D1CF-4D32-9E7E-ADA82F5E5B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15" r="1" b="1"/>
          <a:stretch/>
        </p:blipFill>
        <p:spPr>
          <a:xfrm>
            <a:off x="926432" y="810403"/>
            <a:ext cx="9956814" cy="5253515"/>
          </a:xfrm>
          <a:prstGeom prst="rect">
            <a:avLst/>
          </a:prstGeom>
          <a:noFill/>
        </p:spPr>
      </p:pic>
      <p:sp>
        <p:nvSpPr>
          <p:cNvPr id="12" name="TextBox 4">
            <a:extLst>
              <a:ext uri="{FF2B5EF4-FFF2-40B4-BE49-F238E27FC236}">
                <a16:creationId xmlns:a16="http://schemas.microsoft.com/office/drawing/2014/main" id="{C9267373-8FA4-4480-B9C4-97059CB2C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67919" y="6098678"/>
            <a:ext cx="271568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dirty="0"/>
              <a:t>https://lung.veracyte.com/envisia</a:t>
            </a:r>
          </a:p>
        </p:txBody>
      </p:sp>
    </p:spTree>
    <p:extLst>
      <p:ext uri="{BB962C8B-B14F-4D97-AF65-F5344CB8AC3E}">
        <p14:creationId xmlns:p14="http://schemas.microsoft.com/office/powerpoint/2010/main" val="2221688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4">
            <a:extLst>
              <a:ext uri="{FF2B5EF4-FFF2-40B4-BE49-F238E27FC236}">
                <a16:creationId xmlns:a16="http://schemas.microsoft.com/office/drawing/2014/main" id="{90E865F5-A22E-4F9A-8938-3815210CE3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21168"/>
            <a:ext cx="10312399" cy="914400"/>
          </a:xfrm>
        </p:spPr>
        <p:txBody>
          <a:bodyPr/>
          <a:lstStyle/>
          <a:p>
            <a:pPr algn="ctr"/>
            <a:r>
              <a:rPr lang="en-US" altLang="en-US" dirty="0">
                <a:solidFill>
                  <a:schemeClr val="bg2"/>
                </a:solidFill>
              </a:rPr>
              <a:t>Normal vs. Abnormal Lung “</a:t>
            </a:r>
            <a:r>
              <a:rPr lang="en-US" altLang="en-US" dirty="0" err="1">
                <a:solidFill>
                  <a:schemeClr val="bg2"/>
                </a:solidFill>
              </a:rPr>
              <a:t>Interstitium</a:t>
            </a:r>
            <a:r>
              <a:rPr lang="en-US" altLang="en-US" dirty="0">
                <a:solidFill>
                  <a:schemeClr val="bg2"/>
                </a:solidFill>
              </a:rPr>
              <a:t>”</a:t>
            </a:r>
          </a:p>
        </p:txBody>
      </p:sp>
      <p:pic>
        <p:nvPicPr>
          <p:cNvPr id="8196" name="Picture 6" descr="Idiopathic Pulmonary Fibrosis">
            <a:extLst>
              <a:ext uri="{FF2B5EF4-FFF2-40B4-BE49-F238E27FC236}">
                <a16:creationId xmlns:a16="http://schemas.microsoft.com/office/drawing/2014/main" id="{219AC709-6E4C-4C54-83D4-D9E1BD63CC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54"/>
          <a:stretch/>
        </p:blipFill>
        <p:spPr bwMode="auto">
          <a:xfrm>
            <a:off x="216868" y="1193800"/>
            <a:ext cx="5343779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76D951CE-1C43-4894-BD27-A9FC807098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7417" y="6129867"/>
            <a:ext cx="4114800" cy="27699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defRPr/>
            </a:pPr>
            <a:r>
              <a:rPr lang="en-US" altLang="en-US" sz="1200" dirty="0">
                <a:latin typeface="+mn-lt"/>
              </a:rPr>
              <a:t>www.nhlbi.nih.gov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2955C0-2713-48BB-970D-EB43D8CE0B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8205" y="2666994"/>
            <a:ext cx="6573795" cy="32004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>
            <a:extLst>
              <a:ext uri="{FF2B5EF4-FFF2-40B4-BE49-F238E27FC236}">
                <a16:creationId xmlns:a16="http://schemas.microsoft.com/office/drawing/2014/main" id="{F1E23D75-9977-4054-BEE4-9F640EE77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368" y="0"/>
            <a:ext cx="7497233" cy="6360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3" name="TextBox 3">
            <a:extLst>
              <a:ext uri="{FF2B5EF4-FFF2-40B4-BE49-F238E27FC236}">
                <a16:creationId xmlns:a16="http://schemas.microsoft.com/office/drawing/2014/main" id="{5F327F88-9AAF-4314-9FD5-376EC0178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07034" y="6070601"/>
            <a:ext cx="411056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/>
              <a:t>Wijsenbeek, M et al. NEJM, 2020</a:t>
            </a:r>
          </a:p>
        </p:txBody>
      </p:sp>
    </p:spTree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90740" y="7975"/>
            <a:ext cx="10972800" cy="914400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latin typeface="+mj-lt"/>
              </a:rPr>
              <a:t>Summary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847725"/>
            <a:ext cx="11684000" cy="5222875"/>
          </a:xfrm>
        </p:spPr>
        <p:txBody>
          <a:bodyPr>
            <a:noAutofit/>
          </a:bodyPr>
          <a:lstStyle/>
          <a:p>
            <a:r>
              <a:rPr lang="en-US" sz="2800" dirty="0">
                <a:latin typeface="+mn-lt"/>
              </a:rPr>
              <a:t>ILD is a broad category with numerous subtypes</a:t>
            </a:r>
          </a:p>
          <a:p>
            <a:pPr marL="114300" indent="0">
              <a:buNone/>
            </a:pPr>
            <a:endParaRPr lang="en-US" sz="2800" dirty="0">
              <a:latin typeface="+mn-lt"/>
            </a:endParaRPr>
          </a:p>
          <a:p>
            <a:r>
              <a:rPr lang="en-US" sz="2800" dirty="0">
                <a:latin typeface="+mn-lt"/>
              </a:rPr>
              <a:t>Early recognition and referral to an ILD center is important </a:t>
            </a:r>
          </a:p>
          <a:p>
            <a:pPr marL="114300" indent="0">
              <a:buNone/>
            </a:pPr>
            <a:endParaRPr lang="en-US" sz="2800" dirty="0">
              <a:latin typeface="+mn-lt"/>
            </a:endParaRPr>
          </a:p>
          <a:p>
            <a:r>
              <a:rPr lang="en-US" sz="2800" dirty="0">
                <a:latin typeface="+mn-lt"/>
              </a:rPr>
              <a:t>Diagnosis and treatment involves a multidisciplinary team</a:t>
            </a:r>
          </a:p>
          <a:p>
            <a:pPr marL="114300" indent="0">
              <a:buNone/>
            </a:pPr>
            <a:endParaRPr lang="en-US" sz="2800" dirty="0">
              <a:latin typeface="+mn-lt"/>
            </a:endParaRPr>
          </a:p>
          <a:p>
            <a:r>
              <a:rPr lang="en-US" sz="2800" dirty="0">
                <a:latin typeface="+mn-lt"/>
              </a:rPr>
              <a:t>Pharmacotherapy involves targeting inflammatory and/or fibrotic pathways</a:t>
            </a:r>
          </a:p>
          <a:p>
            <a:pPr marL="114300" indent="0">
              <a:buNone/>
            </a:pPr>
            <a:endParaRPr lang="en-US" sz="2800" dirty="0">
              <a:latin typeface="+mn-lt"/>
            </a:endParaRPr>
          </a:p>
          <a:p>
            <a:r>
              <a:rPr lang="en-US" sz="2800" dirty="0">
                <a:latin typeface="+mn-lt"/>
              </a:rPr>
              <a:t>Non-pharmacological therapies include supplemental oxygen,  pulmonary rehab and symptom management</a:t>
            </a:r>
          </a:p>
        </p:txBody>
      </p:sp>
    </p:spTree>
    <p:extLst>
      <p:ext uri="{BB962C8B-B14F-4D97-AF65-F5344CB8AC3E}">
        <p14:creationId xmlns:p14="http://schemas.microsoft.com/office/powerpoint/2010/main" val="5268322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038600"/>
            <a:ext cx="10363200" cy="1219200"/>
          </a:xfrm>
        </p:spPr>
        <p:txBody>
          <a:bodyPr>
            <a:normAutofit/>
          </a:bodyPr>
          <a:lstStyle/>
          <a:p>
            <a:r>
              <a:rPr lang="en-US" dirty="0"/>
              <a:t>Thank you for your time and attention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10609" y="35560"/>
            <a:ext cx="8534400" cy="2844800"/>
          </a:xfrm>
          <a:prstGeom prst="rect">
            <a:avLst/>
          </a:prstGeom>
        </p:spPr>
        <p:txBody>
          <a:bodyPr vert="horz" lIns="121915" tIns="60957" rIns="121915" bIns="60957" rtlCol="0" anchor="b">
            <a:normAutofit/>
          </a:bodyPr>
          <a:lstStyle>
            <a:lvl1pPr marL="0" indent="0" algn="l" defTabSz="914355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78" indent="0" algn="l" defTabSz="914355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55" indent="0" algn="l" defTabSz="914355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32" indent="0" algn="l" defTabSz="914355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09" indent="0" algn="l" defTabSz="914355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886" indent="0" algn="l" defTabSz="914355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064" indent="0" algn="l" defTabSz="914355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240" indent="0" algn="l" defTabSz="914355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418" indent="0" algn="l" defTabSz="914355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800" dirty="0"/>
              <a:t>Niranjan Jeganathan MD, MS, FCCP, ATSF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Associate Professor of Medicine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Director, Interstitial Lung Disease Program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Loma Linda University Health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Loma Linda, CA</a:t>
            </a:r>
          </a:p>
          <a:p>
            <a:endParaRPr lang="en-US" sz="2667" dirty="0"/>
          </a:p>
        </p:txBody>
      </p:sp>
      <p:pic>
        <p:nvPicPr>
          <p:cNvPr id="1026" name="Picture 2" descr="About DocuVision 20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924" y="340360"/>
            <a:ext cx="4389120" cy="329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F77089D-DC24-4B4C-9E80-9532400988A4}"/>
              </a:ext>
            </a:extLst>
          </p:cNvPr>
          <p:cNvCxnSpPr/>
          <p:nvPr/>
        </p:nvCxnSpPr>
        <p:spPr>
          <a:xfrm>
            <a:off x="0" y="4851400"/>
            <a:ext cx="12192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67933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2401" y="228600"/>
            <a:ext cx="9285817" cy="914400"/>
          </a:xfrm>
        </p:spPr>
        <p:txBody>
          <a:bodyPr>
            <a:normAutofit/>
          </a:bodyPr>
          <a:lstStyle/>
          <a:p>
            <a:r>
              <a:rPr lang="en-US" dirty="0"/>
              <a:t>Questions &amp; Answers</a:t>
            </a:r>
          </a:p>
        </p:txBody>
      </p:sp>
    </p:spTree>
    <p:extLst>
      <p:ext uri="{BB962C8B-B14F-4D97-AF65-F5344CB8AC3E}">
        <p14:creationId xmlns:p14="http://schemas.microsoft.com/office/powerpoint/2010/main" val="1598195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3">
            <a:extLst>
              <a:ext uri="{FF2B5EF4-FFF2-40B4-BE49-F238E27FC236}">
                <a16:creationId xmlns:a16="http://schemas.microsoft.com/office/drawing/2014/main" id="{F57A983B-5A78-4D94-84E8-14B96A246D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1379" y="0"/>
            <a:ext cx="10354733" cy="914400"/>
          </a:xfrm>
        </p:spPr>
        <p:txBody>
          <a:bodyPr/>
          <a:lstStyle/>
          <a:p>
            <a:pPr algn="ctr"/>
            <a:r>
              <a:rPr lang="en-US" altLang="en-US" dirty="0"/>
              <a:t>ILD Diagnosis Delay</a:t>
            </a:r>
          </a:p>
        </p:txBody>
      </p:sp>
      <p:pic>
        <p:nvPicPr>
          <p:cNvPr id="12291" name="Picture 4">
            <a:extLst>
              <a:ext uri="{FF2B5EF4-FFF2-40B4-BE49-F238E27FC236}">
                <a16:creationId xmlns:a16="http://schemas.microsoft.com/office/drawing/2014/main" id="{E62198F7-89D3-4C84-96C7-8E2EBAA22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05467"/>
            <a:ext cx="5890684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5">
            <a:extLst>
              <a:ext uri="{FF2B5EF4-FFF2-40B4-BE49-F238E27FC236}">
                <a16:creationId xmlns:a16="http://schemas.microsoft.com/office/drawing/2014/main" id="{B01C9A1B-BD4A-4AB0-B125-0BA734776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0" y="1405467"/>
            <a:ext cx="5689600" cy="438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Box 6">
            <a:extLst>
              <a:ext uri="{FF2B5EF4-FFF2-40B4-BE49-F238E27FC236}">
                <a16:creationId xmlns:a16="http://schemas.microsoft.com/office/drawing/2014/main" id="{73D35375-7649-4C14-B4F0-1B39EC4C7C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1049" y="6158084"/>
            <a:ext cx="4089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dirty="0"/>
              <a:t>Cosgrove, GP  et al. BMC Pulmonary Medicine, 2018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48129"/>
            <a:ext cx="10353761" cy="807868"/>
          </a:xfrm>
        </p:spPr>
        <p:txBody>
          <a:bodyPr/>
          <a:lstStyle/>
          <a:p>
            <a:pPr algn="ctr"/>
            <a:r>
              <a:rPr lang="en-US" dirty="0"/>
              <a:t>Case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807869"/>
            <a:ext cx="10353762" cy="5400426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76 </a:t>
            </a:r>
            <a:r>
              <a:rPr lang="en-US" sz="2400" dirty="0" err="1"/>
              <a:t>y.o</a:t>
            </a:r>
            <a:r>
              <a:rPr lang="en-US" sz="2400" dirty="0"/>
              <a:t>. Caucasian male presented with dry cough for 5 years, shortness of breath for 2 years</a:t>
            </a:r>
          </a:p>
          <a:p>
            <a:pPr marL="114300" indent="0">
              <a:buNone/>
            </a:pPr>
            <a:endParaRPr lang="en-US" sz="2400" dirty="0"/>
          </a:p>
          <a:p>
            <a:r>
              <a:rPr lang="en-US" sz="2400" dirty="0"/>
              <a:t>Treated for COPD with inhalers </a:t>
            </a:r>
          </a:p>
          <a:p>
            <a:pPr marL="114300" indent="0">
              <a:buNone/>
            </a:pPr>
            <a:endParaRPr lang="en-US" sz="2400" dirty="0"/>
          </a:p>
          <a:p>
            <a:r>
              <a:rPr lang="en-US" sz="2400" dirty="0"/>
              <a:t>Smoked 1 PPD for 35+ years (quit in 2018)</a:t>
            </a:r>
          </a:p>
          <a:p>
            <a:pPr marL="114300" indent="0">
              <a:buNone/>
            </a:pPr>
            <a:endParaRPr lang="en-US" sz="2400" dirty="0"/>
          </a:p>
          <a:p>
            <a:r>
              <a:rPr lang="en-US" sz="2400" dirty="0"/>
              <a:t>SH - Worked as a respiratory therapist</a:t>
            </a:r>
          </a:p>
          <a:p>
            <a:pPr marL="114300" indent="0">
              <a:buNone/>
            </a:pPr>
            <a:endParaRPr lang="en-US" sz="2400" dirty="0"/>
          </a:p>
          <a:p>
            <a:r>
              <a:rPr lang="en-US" sz="2400" dirty="0"/>
              <a:t>FH - Unremarkable</a:t>
            </a:r>
          </a:p>
          <a:p>
            <a:pPr marL="114300" indent="0">
              <a:buNone/>
            </a:pPr>
            <a:endParaRPr lang="en-US" sz="2400" dirty="0"/>
          </a:p>
          <a:p>
            <a:r>
              <a:rPr lang="en-US" sz="2400" dirty="0"/>
              <a:t>PE - Crackles at bilateral bases</a:t>
            </a:r>
          </a:p>
          <a:p>
            <a:pPr marL="114300" indent="0">
              <a:buNone/>
            </a:pPr>
            <a:endParaRPr lang="en-US" sz="2400" dirty="0"/>
          </a:p>
          <a:p>
            <a:r>
              <a:rPr lang="en-US" sz="2400" dirty="0"/>
              <a:t>Labs - ANA 1:1280</a:t>
            </a:r>
          </a:p>
        </p:txBody>
      </p:sp>
    </p:spTree>
    <p:extLst>
      <p:ext uri="{BB962C8B-B14F-4D97-AF65-F5344CB8AC3E}">
        <p14:creationId xmlns:p14="http://schemas.microsoft.com/office/powerpoint/2010/main" val="487139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1"/>
            <a:ext cx="10353761" cy="914400"/>
          </a:xfrm>
        </p:spPr>
        <p:txBody>
          <a:bodyPr/>
          <a:lstStyle/>
          <a:p>
            <a:pPr algn="ctr"/>
            <a:r>
              <a:rPr lang="en-US" dirty="0"/>
              <a:t>Patient Case - HRCT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94" y="1648842"/>
            <a:ext cx="11948160" cy="413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490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3349"/>
          <a:stretch/>
        </p:blipFill>
        <p:spPr>
          <a:xfrm>
            <a:off x="847641" y="879894"/>
            <a:ext cx="10357866" cy="54670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462629" y="6123994"/>
            <a:ext cx="41111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Cottin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V  et al.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Eur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Respir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Rev, 2018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D24C25-DEC6-44F4-838D-76F5736ED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559" y="27762"/>
            <a:ext cx="10642600" cy="914400"/>
          </a:xfrm>
        </p:spPr>
        <p:txBody>
          <a:bodyPr/>
          <a:lstStyle/>
          <a:p>
            <a:pPr algn="ctr"/>
            <a:r>
              <a:rPr lang="en-US" dirty="0"/>
              <a:t>Interstitial Lung Diseases</a:t>
            </a:r>
          </a:p>
        </p:txBody>
      </p:sp>
    </p:spTree>
    <p:extLst>
      <p:ext uri="{BB962C8B-B14F-4D97-AF65-F5344CB8AC3E}">
        <p14:creationId xmlns:p14="http://schemas.microsoft.com/office/powerpoint/2010/main" val="3608044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6" y="133536"/>
            <a:ext cx="10353761" cy="807498"/>
          </a:xfrm>
        </p:spPr>
        <p:txBody>
          <a:bodyPr/>
          <a:lstStyle/>
          <a:p>
            <a:pPr algn="ctr"/>
            <a:r>
              <a:rPr lang="en-US" dirty="0"/>
              <a:t>ILD Evaluation -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825623"/>
            <a:ext cx="10353762" cy="5632328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Rashes,  joint pain/swelling, muscle weakness, skin tightening, dysphagia </a:t>
            </a:r>
            <a:r>
              <a:rPr lang="en-US" sz="2400" dirty="0">
                <a:sym typeface="Wingdings" panose="05000000000000000000" pitchFamily="2" charset="2"/>
              </a:rPr>
              <a:t></a:t>
            </a:r>
            <a:r>
              <a:rPr lang="en-US" sz="2400" dirty="0"/>
              <a:t> Connective Tissue Disease-ILD</a:t>
            </a:r>
          </a:p>
          <a:p>
            <a:pPr marL="114300" indent="0">
              <a:buNone/>
            </a:pPr>
            <a:endParaRPr lang="en-US" sz="2400" dirty="0"/>
          </a:p>
          <a:p>
            <a:r>
              <a:rPr lang="en-US" sz="2400" dirty="0"/>
              <a:t>Environmental history (birds, mold) </a:t>
            </a:r>
            <a:r>
              <a:rPr lang="en-US" sz="2400" dirty="0">
                <a:sym typeface="Wingdings" panose="05000000000000000000" pitchFamily="2" charset="2"/>
              </a:rPr>
              <a:t></a:t>
            </a:r>
            <a:r>
              <a:rPr lang="en-US" sz="2400" dirty="0"/>
              <a:t> Hypersensitivity Pneumonitis</a:t>
            </a:r>
          </a:p>
          <a:p>
            <a:pPr marL="114300" indent="0">
              <a:buNone/>
            </a:pPr>
            <a:endParaRPr lang="en-US" sz="2400" dirty="0"/>
          </a:p>
          <a:p>
            <a:r>
              <a:rPr lang="en-US" sz="2400" dirty="0"/>
              <a:t>Occupation history (silica, asbestos) </a:t>
            </a:r>
            <a:r>
              <a:rPr lang="en-US" sz="2400" dirty="0">
                <a:sym typeface="Wingdings" panose="05000000000000000000" pitchFamily="2" charset="2"/>
              </a:rPr>
              <a:t></a:t>
            </a:r>
            <a:r>
              <a:rPr lang="en-US" sz="2400" dirty="0"/>
              <a:t>Pneumoconiosis</a:t>
            </a:r>
          </a:p>
          <a:p>
            <a:pPr marL="114300" indent="0">
              <a:buNone/>
            </a:pPr>
            <a:endParaRPr lang="en-US" sz="2400" dirty="0"/>
          </a:p>
          <a:p>
            <a:r>
              <a:rPr lang="en-US" sz="2400" dirty="0"/>
              <a:t>Family history (CTD, ILD)</a:t>
            </a:r>
          </a:p>
          <a:p>
            <a:pPr marL="114300" indent="0">
              <a:buNone/>
            </a:pPr>
            <a:endParaRPr lang="en-US" sz="2400" dirty="0"/>
          </a:p>
          <a:p>
            <a:r>
              <a:rPr lang="en-US" sz="2400" dirty="0"/>
              <a:t>Medications (Amiodarone, MTX, nitrofurantoin)</a:t>
            </a:r>
          </a:p>
          <a:p>
            <a:endParaRPr lang="en-US" sz="2400" dirty="0"/>
          </a:p>
          <a:p>
            <a:r>
              <a:rPr lang="en-US" sz="2400" dirty="0"/>
              <a:t>Smoking and other drug use</a:t>
            </a:r>
          </a:p>
          <a:p>
            <a:pPr marL="114300" indent="0">
              <a:buNone/>
            </a:pPr>
            <a:endParaRPr lang="en-US" sz="2400" dirty="0"/>
          </a:p>
          <a:p>
            <a:r>
              <a:rPr lang="en-US" sz="2400" dirty="0"/>
              <a:t>Early graying, bone marrow abnormality, liver disease </a:t>
            </a:r>
            <a:r>
              <a:rPr lang="en-US" sz="2400" dirty="0">
                <a:sym typeface="Wingdings" panose="05000000000000000000" pitchFamily="2" charset="2"/>
              </a:rPr>
              <a:t></a:t>
            </a:r>
            <a:r>
              <a:rPr lang="en-US" sz="2400" dirty="0"/>
              <a:t> Genetic </a:t>
            </a:r>
          </a:p>
          <a:p>
            <a:pPr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860685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3">
      <a:dk1>
        <a:srgbClr val="000000"/>
      </a:dk1>
      <a:lt1>
        <a:srgbClr val="FFFFFF"/>
      </a:lt1>
      <a:dk2>
        <a:srgbClr val="901C3B"/>
      </a:dk2>
      <a:lt2>
        <a:srgbClr val="808080"/>
      </a:lt2>
      <a:accent1>
        <a:srgbClr val="CAC2AD"/>
      </a:accent1>
      <a:accent2>
        <a:srgbClr val="685C53"/>
      </a:accent2>
      <a:accent3>
        <a:srgbClr val="FFFFFF"/>
      </a:accent3>
      <a:accent4>
        <a:srgbClr val="000000"/>
      </a:accent4>
      <a:accent5>
        <a:srgbClr val="E1DDD3"/>
      </a:accent5>
      <a:accent6>
        <a:srgbClr val="5E534A"/>
      </a:accent6>
      <a:hlink>
        <a:srgbClr val="008472"/>
      </a:hlink>
      <a:folHlink>
        <a:srgbClr val="00519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18255</TotalTime>
  <Words>1514</Words>
  <Application>Microsoft Office PowerPoint</Application>
  <PresentationFormat>Widescreen</PresentationFormat>
  <Paragraphs>295</Paragraphs>
  <Slides>43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Arial</vt:lpstr>
      <vt:lpstr>Calibri</vt:lpstr>
      <vt:lpstr>Times</vt:lpstr>
      <vt:lpstr>Blank Presentation</vt:lpstr>
      <vt:lpstr>Diagnosis and Management of ILD</vt:lpstr>
      <vt:lpstr>Disclosures</vt:lpstr>
      <vt:lpstr>Objectives</vt:lpstr>
      <vt:lpstr>Normal vs. Abnormal Lung “Interstitium”</vt:lpstr>
      <vt:lpstr>ILD Diagnosis Delay</vt:lpstr>
      <vt:lpstr>Case Presentation</vt:lpstr>
      <vt:lpstr>Patient Case - HRCT</vt:lpstr>
      <vt:lpstr>Interstitial Lung Diseases</vt:lpstr>
      <vt:lpstr>ILD Evaluation - History</vt:lpstr>
      <vt:lpstr>ILD Evaluation</vt:lpstr>
      <vt:lpstr>PowerPoint Presentation</vt:lpstr>
      <vt:lpstr>Usual Interstitial Pneumonia (UIP)</vt:lpstr>
      <vt:lpstr>Idiopathic Pulmonary Fibrosis</vt:lpstr>
      <vt:lpstr>IPF – Treated with Antifibrotics</vt:lpstr>
      <vt:lpstr>Prevalence of Autoimmune-ILD</vt:lpstr>
      <vt:lpstr>Clinical Signs: Scleroderma </vt:lpstr>
      <vt:lpstr>Clinical Signs: Myositis</vt:lpstr>
      <vt:lpstr>Autoantibodies</vt:lpstr>
      <vt:lpstr>Interstitial Pneumonia with Autoimmune Features</vt:lpstr>
      <vt:lpstr>Non-Specific Interstitial Pneumonia (NSIP)</vt:lpstr>
      <vt:lpstr>Organizing Pneumonia (OP)</vt:lpstr>
      <vt:lpstr>Lymphocytic Interstitial Pneumonia (LIP)</vt:lpstr>
      <vt:lpstr>Prevalence of Histological Patterns with CTD</vt:lpstr>
      <vt:lpstr>CTD-ILD Pharmacological Treatment</vt:lpstr>
      <vt:lpstr>Mycophenolate vs. Cyclophosphamide for SSc-ILD</vt:lpstr>
      <vt:lpstr>Mycophenolate in CTD-ILD</vt:lpstr>
      <vt:lpstr>Nintedanib for SSc-ILD</vt:lpstr>
      <vt:lpstr>Tocilizumab in Systemic Sclerosis </vt:lpstr>
      <vt:lpstr>Prognosis Varies by Type of ILD</vt:lpstr>
      <vt:lpstr>Other Pulmonary Manifestations</vt:lpstr>
      <vt:lpstr>Hypersensitivity Pneumonitis</vt:lpstr>
      <vt:lpstr>Hypersensitivity Pneumonitis - CT Patterns</vt:lpstr>
      <vt:lpstr>Asbestos- Related Lung Diseases</vt:lpstr>
      <vt:lpstr>Pneumoconiosis</vt:lpstr>
      <vt:lpstr>Sarcoidosis</vt:lpstr>
      <vt:lpstr>PowerPoint Presentation</vt:lpstr>
      <vt:lpstr>Multi-Disciplinary Discussion  “Gold Standard”</vt:lpstr>
      <vt:lpstr>PowerPoint Presentation</vt:lpstr>
      <vt:lpstr>Genomic UIP testing by transbronchial biopsy </vt:lpstr>
      <vt:lpstr>PowerPoint Presentation</vt:lpstr>
      <vt:lpstr>Summary</vt:lpstr>
      <vt:lpstr>Thank you for your time and attention</vt:lpstr>
      <vt:lpstr>Questions &amp; Answers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Jeganathan, Niranjan</cp:lastModifiedBy>
  <cp:revision>105</cp:revision>
  <dcterms:created xsi:type="dcterms:W3CDTF">2021-07-04T01:46:25Z</dcterms:created>
  <dcterms:modified xsi:type="dcterms:W3CDTF">2023-04-04T05:27:12Z</dcterms:modified>
</cp:coreProperties>
</file>