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wmv" ContentType="video/x-ms-wm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44"/>
  </p:notesMasterIdLst>
  <p:sldIdLst>
    <p:sldId id="256" r:id="rId5"/>
    <p:sldId id="257" r:id="rId6"/>
    <p:sldId id="258" r:id="rId7"/>
    <p:sldId id="259" r:id="rId8"/>
    <p:sldId id="270" r:id="rId9"/>
    <p:sldId id="277" r:id="rId10"/>
    <p:sldId id="292" r:id="rId11"/>
    <p:sldId id="293" r:id="rId12"/>
    <p:sldId id="260" r:id="rId13"/>
    <p:sldId id="261" r:id="rId14"/>
    <p:sldId id="274" r:id="rId15"/>
    <p:sldId id="271" r:id="rId16"/>
    <p:sldId id="263" r:id="rId17"/>
    <p:sldId id="300" r:id="rId18"/>
    <p:sldId id="302" r:id="rId19"/>
    <p:sldId id="262" r:id="rId20"/>
    <p:sldId id="265" r:id="rId21"/>
    <p:sldId id="273" r:id="rId22"/>
    <p:sldId id="264" r:id="rId23"/>
    <p:sldId id="304" r:id="rId24"/>
    <p:sldId id="275" r:id="rId25"/>
    <p:sldId id="286" r:id="rId26"/>
    <p:sldId id="278" r:id="rId27"/>
    <p:sldId id="280" r:id="rId28"/>
    <p:sldId id="279" r:id="rId29"/>
    <p:sldId id="307" r:id="rId30"/>
    <p:sldId id="308" r:id="rId31"/>
    <p:sldId id="305" r:id="rId32"/>
    <p:sldId id="282" r:id="rId33"/>
    <p:sldId id="296" r:id="rId34"/>
    <p:sldId id="283" r:id="rId35"/>
    <p:sldId id="294" r:id="rId36"/>
    <p:sldId id="284" r:id="rId37"/>
    <p:sldId id="268" r:id="rId38"/>
    <p:sldId id="266" r:id="rId39"/>
    <p:sldId id="288" r:id="rId40"/>
    <p:sldId id="285" r:id="rId41"/>
    <p:sldId id="290" r:id="rId42"/>
    <p:sldId id="287"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94660"/>
  </p:normalViewPr>
  <p:slideViewPr>
    <p:cSldViewPr snapToGrid="0">
      <p:cViewPr varScale="1">
        <p:scale>
          <a:sx n="104" d="100"/>
          <a:sy n="104" d="100"/>
        </p:scale>
        <p:origin x="1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B84E9E-C63A-41EA-A685-5C30D23E6CE3}"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DF5F538E-37AB-4229-A42F-DBFC3CD0454D}">
      <dgm:prSet/>
      <dgm:spPr/>
      <dgm:t>
        <a:bodyPr/>
        <a:lstStyle/>
        <a:p>
          <a:r>
            <a:rPr lang="en-US" dirty="0"/>
            <a:t>Junctional Hemorrhage is a difficult problem to manage in the civilian and military settings.</a:t>
          </a:r>
        </a:p>
      </dgm:t>
    </dgm:pt>
    <dgm:pt modelId="{F83EF900-3EE3-4833-AA4D-18C53EBA637D}" type="parTrans" cxnId="{A4594D16-E730-4AF1-9C8E-5017E78BC515}">
      <dgm:prSet/>
      <dgm:spPr/>
      <dgm:t>
        <a:bodyPr/>
        <a:lstStyle/>
        <a:p>
          <a:endParaRPr lang="en-US"/>
        </a:p>
      </dgm:t>
    </dgm:pt>
    <dgm:pt modelId="{F4F3B679-74B2-43C7-AFFB-13838C6094C5}" type="sibTrans" cxnId="{A4594D16-E730-4AF1-9C8E-5017E78BC515}">
      <dgm:prSet/>
      <dgm:spPr/>
      <dgm:t>
        <a:bodyPr/>
        <a:lstStyle/>
        <a:p>
          <a:endParaRPr lang="en-US"/>
        </a:p>
      </dgm:t>
    </dgm:pt>
    <dgm:pt modelId="{9C4DF83F-5DD9-4A04-B296-445ECC42F967}">
      <dgm:prSet/>
      <dgm:spPr/>
      <dgm:t>
        <a:bodyPr/>
        <a:lstStyle/>
        <a:p>
          <a:r>
            <a:rPr lang="en-US" dirty="0"/>
            <a:t>There are multiple new devices commercially available; no one device has proven itself superior at this time.</a:t>
          </a:r>
        </a:p>
      </dgm:t>
    </dgm:pt>
    <dgm:pt modelId="{0973D670-4062-484A-8180-888BE0A0E699}" type="parTrans" cxnId="{EEF934C6-4BE9-453E-A12A-B494DD7450A3}">
      <dgm:prSet/>
      <dgm:spPr/>
      <dgm:t>
        <a:bodyPr/>
        <a:lstStyle/>
        <a:p>
          <a:endParaRPr lang="en-US"/>
        </a:p>
      </dgm:t>
    </dgm:pt>
    <dgm:pt modelId="{18A016B3-FFAD-4113-8647-972551C6F473}" type="sibTrans" cxnId="{EEF934C6-4BE9-453E-A12A-B494DD7450A3}">
      <dgm:prSet/>
      <dgm:spPr/>
      <dgm:t>
        <a:bodyPr/>
        <a:lstStyle/>
        <a:p>
          <a:endParaRPr lang="en-US"/>
        </a:p>
      </dgm:t>
    </dgm:pt>
    <dgm:pt modelId="{687F90C4-2F37-4A87-B2AD-DAC6CE0666AD}">
      <dgm:prSet/>
      <dgm:spPr/>
      <dgm:t>
        <a:bodyPr/>
        <a:lstStyle/>
        <a:p>
          <a:r>
            <a:rPr lang="en-US" dirty="0"/>
            <a:t>Surgical exposure and control is the only tested and definite treatment for these injuries.</a:t>
          </a:r>
        </a:p>
      </dgm:t>
    </dgm:pt>
    <dgm:pt modelId="{7EC202DE-BA85-45CB-BE05-78C4312E3045}" type="parTrans" cxnId="{39EA4E64-B5AE-4038-A0F5-4C2579D49E38}">
      <dgm:prSet/>
      <dgm:spPr/>
      <dgm:t>
        <a:bodyPr/>
        <a:lstStyle/>
        <a:p>
          <a:endParaRPr lang="en-US"/>
        </a:p>
      </dgm:t>
    </dgm:pt>
    <dgm:pt modelId="{D3312997-1CD9-44BB-A35B-8061FF99F1D6}" type="sibTrans" cxnId="{39EA4E64-B5AE-4038-A0F5-4C2579D49E38}">
      <dgm:prSet/>
      <dgm:spPr/>
      <dgm:t>
        <a:bodyPr/>
        <a:lstStyle/>
        <a:p>
          <a:endParaRPr lang="en-US"/>
        </a:p>
      </dgm:t>
    </dgm:pt>
    <dgm:pt modelId="{B5FFED84-B8EA-4A23-8EF5-CAB628698A7A}">
      <dgm:prSet/>
      <dgm:spPr/>
      <dgm:t>
        <a:bodyPr/>
        <a:lstStyle/>
        <a:p>
          <a:r>
            <a:rPr lang="en-US" dirty="0"/>
            <a:t>REBOA may be of some use for iliac hemorrhage but could potentially make axillary hemorrhage worse.</a:t>
          </a:r>
        </a:p>
      </dgm:t>
    </dgm:pt>
    <dgm:pt modelId="{AEF5D992-9D5A-4BC0-8C6F-1DF01C65B636}" type="parTrans" cxnId="{3614E2BC-F660-4C5D-9422-06DDD1C655E3}">
      <dgm:prSet/>
      <dgm:spPr/>
      <dgm:t>
        <a:bodyPr/>
        <a:lstStyle/>
        <a:p>
          <a:endParaRPr lang="en-US"/>
        </a:p>
      </dgm:t>
    </dgm:pt>
    <dgm:pt modelId="{84B15CA0-E0DE-4F76-8A1A-EF2427D6E5DD}" type="sibTrans" cxnId="{3614E2BC-F660-4C5D-9422-06DDD1C655E3}">
      <dgm:prSet/>
      <dgm:spPr/>
      <dgm:t>
        <a:bodyPr/>
        <a:lstStyle/>
        <a:p>
          <a:endParaRPr lang="en-US"/>
        </a:p>
      </dgm:t>
    </dgm:pt>
    <dgm:pt modelId="{B98FD4F7-8033-4BB4-A411-A2BD661EEA71}" type="pres">
      <dgm:prSet presAssocID="{D9B84E9E-C63A-41EA-A685-5C30D23E6CE3}" presName="linear" presStyleCnt="0">
        <dgm:presLayoutVars>
          <dgm:animLvl val="lvl"/>
          <dgm:resizeHandles val="exact"/>
        </dgm:presLayoutVars>
      </dgm:prSet>
      <dgm:spPr/>
    </dgm:pt>
    <dgm:pt modelId="{FDC307FC-46F4-4F04-A506-5057CD259A80}" type="pres">
      <dgm:prSet presAssocID="{DF5F538E-37AB-4229-A42F-DBFC3CD0454D}" presName="parentText" presStyleLbl="node1" presStyleIdx="0" presStyleCnt="4">
        <dgm:presLayoutVars>
          <dgm:chMax val="0"/>
          <dgm:bulletEnabled val="1"/>
        </dgm:presLayoutVars>
      </dgm:prSet>
      <dgm:spPr/>
    </dgm:pt>
    <dgm:pt modelId="{35165367-AFDC-4954-9157-AFF51EB3E433}" type="pres">
      <dgm:prSet presAssocID="{F4F3B679-74B2-43C7-AFFB-13838C6094C5}" presName="spacer" presStyleCnt="0"/>
      <dgm:spPr/>
    </dgm:pt>
    <dgm:pt modelId="{2E13B71F-6253-4F68-A0BE-3C253D95494C}" type="pres">
      <dgm:prSet presAssocID="{9C4DF83F-5DD9-4A04-B296-445ECC42F967}" presName="parentText" presStyleLbl="node1" presStyleIdx="1" presStyleCnt="4">
        <dgm:presLayoutVars>
          <dgm:chMax val="0"/>
          <dgm:bulletEnabled val="1"/>
        </dgm:presLayoutVars>
      </dgm:prSet>
      <dgm:spPr/>
    </dgm:pt>
    <dgm:pt modelId="{98BAB739-1B22-4320-84DD-D440645CDDBE}" type="pres">
      <dgm:prSet presAssocID="{18A016B3-FFAD-4113-8647-972551C6F473}" presName="spacer" presStyleCnt="0"/>
      <dgm:spPr/>
    </dgm:pt>
    <dgm:pt modelId="{52A9CC25-B251-45D4-8555-47EF3935F9F2}" type="pres">
      <dgm:prSet presAssocID="{687F90C4-2F37-4A87-B2AD-DAC6CE0666AD}" presName="parentText" presStyleLbl="node1" presStyleIdx="2" presStyleCnt="4">
        <dgm:presLayoutVars>
          <dgm:chMax val="0"/>
          <dgm:bulletEnabled val="1"/>
        </dgm:presLayoutVars>
      </dgm:prSet>
      <dgm:spPr/>
    </dgm:pt>
    <dgm:pt modelId="{FF8AA6D2-1298-4EC8-9C95-05727B554452}" type="pres">
      <dgm:prSet presAssocID="{D3312997-1CD9-44BB-A35B-8061FF99F1D6}" presName="spacer" presStyleCnt="0"/>
      <dgm:spPr/>
    </dgm:pt>
    <dgm:pt modelId="{421483EF-6962-4EB0-9C4A-AD26572A487E}" type="pres">
      <dgm:prSet presAssocID="{B5FFED84-B8EA-4A23-8EF5-CAB628698A7A}" presName="parentText" presStyleLbl="node1" presStyleIdx="3" presStyleCnt="4">
        <dgm:presLayoutVars>
          <dgm:chMax val="0"/>
          <dgm:bulletEnabled val="1"/>
        </dgm:presLayoutVars>
      </dgm:prSet>
      <dgm:spPr/>
    </dgm:pt>
  </dgm:ptLst>
  <dgm:cxnLst>
    <dgm:cxn modelId="{A4594D16-E730-4AF1-9C8E-5017E78BC515}" srcId="{D9B84E9E-C63A-41EA-A685-5C30D23E6CE3}" destId="{DF5F538E-37AB-4229-A42F-DBFC3CD0454D}" srcOrd="0" destOrd="0" parTransId="{F83EF900-3EE3-4833-AA4D-18C53EBA637D}" sibTransId="{F4F3B679-74B2-43C7-AFFB-13838C6094C5}"/>
    <dgm:cxn modelId="{C1FE8027-8787-4920-9DF5-037C6C4BF30E}" type="presOf" srcId="{B5FFED84-B8EA-4A23-8EF5-CAB628698A7A}" destId="{421483EF-6962-4EB0-9C4A-AD26572A487E}" srcOrd="0" destOrd="0" presId="urn:microsoft.com/office/officeart/2005/8/layout/vList2"/>
    <dgm:cxn modelId="{39EA4E64-B5AE-4038-A0F5-4C2579D49E38}" srcId="{D9B84E9E-C63A-41EA-A685-5C30D23E6CE3}" destId="{687F90C4-2F37-4A87-B2AD-DAC6CE0666AD}" srcOrd="2" destOrd="0" parTransId="{7EC202DE-BA85-45CB-BE05-78C4312E3045}" sibTransId="{D3312997-1CD9-44BB-A35B-8061FF99F1D6}"/>
    <dgm:cxn modelId="{24BBE867-E4FC-44E0-9EBD-ACD0F97724A1}" type="presOf" srcId="{D9B84E9E-C63A-41EA-A685-5C30D23E6CE3}" destId="{B98FD4F7-8033-4BB4-A411-A2BD661EEA71}" srcOrd="0" destOrd="0" presId="urn:microsoft.com/office/officeart/2005/8/layout/vList2"/>
    <dgm:cxn modelId="{B161A954-778C-4907-BD19-B1B9667DF03D}" type="presOf" srcId="{9C4DF83F-5DD9-4A04-B296-445ECC42F967}" destId="{2E13B71F-6253-4F68-A0BE-3C253D95494C}" srcOrd="0" destOrd="0" presId="urn:microsoft.com/office/officeart/2005/8/layout/vList2"/>
    <dgm:cxn modelId="{0CBE7D96-CBDA-4A5A-AC89-44726DBC3C00}" type="presOf" srcId="{DF5F538E-37AB-4229-A42F-DBFC3CD0454D}" destId="{FDC307FC-46F4-4F04-A506-5057CD259A80}" srcOrd="0" destOrd="0" presId="urn:microsoft.com/office/officeart/2005/8/layout/vList2"/>
    <dgm:cxn modelId="{AEA253A2-2E5F-4AF5-AEFC-F7501B6A278B}" type="presOf" srcId="{687F90C4-2F37-4A87-B2AD-DAC6CE0666AD}" destId="{52A9CC25-B251-45D4-8555-47EF3935F9F2}" srcOrd="0" destOrd="0" presId="urn:microsoft.com/office/officeart/2005/8/layout/vList2"/>
    <dgm:cxn modelId="{3614E2BC-F660-4C5D-9422-06DDD1C655E3}" srcId="{D9B84E9E-C63A-41EA-A685-5C30D23E6CE3}" destId="{B5FFED84-B8EA-4A23-8EF5-CAB628698A7A}" srcOrd="3" destOrd="0" parTransId="{AEF5D992-9D5A-4BC0-8C6F-1DF01C65B636}" sibTransId="{84B15CA0-E0DE-4F76-8A1A-EF2427D6E5DD}"/>
    <dgm:cxn modelId="{EEF934C6-4BE9-453E-A12A-B494DD7450A3}" srcId="{D9B84E9E-C63A-41EA-A685-5C30D23E6CE3}" destId="{9C4DF83F-5DD9-4A04-B296-445ECC42F967}" srcOrd="1" destOrd="0" parTransId="{0973D670-4062-484A-8180-888BE0A0E699}" sibTransId="{18A016B3-FFAD-4113-8647-972551C6F473}"/>
    <dgm:cxn modelId="{3CE774C1-2170-4A47-AAE0-9BD5E7FEC1FF}" type="presParOf" srcId="{B98FD4F7-8033-4BB4-A411-A2BD661EEA71}" destId="{FDC307FC-46F4-4F04-A506-5057CD259A80}" srcOrd="0" destOrd="0" presId="urn:microsoft.com/office/officeart/2005/8/layout/vList2"/>
    <dgm:cxn modelId="{D751A458-7982-4082-AB3E-1BA8D52C7F82}" type="presParOf" srcId="{B98FD4F7-8033-4BB4-A411-A2BD661EEA71}" destId="{35165367-AFDC-4954-9157-AFF51EB3E433}" srcOrd="1" destOrd="0" presId="urn:microsoft.com/office/officeart/2005/8/layout/vList2"/>
    <dgm:cxn modelId="{CBB6C7AA-4568-475C-AF77-081E0081E1D2}" type="presParOf" srcId="{B98FD4F7-8033-4BB4-A411-A2BD661EEA71}" destId="{2E13B71F-6253-4F68-A0BE-3C253D95494C}" srcOrd="2" destOrd="0" presId="urn:microsoft.com/office/officeart/2005/8/layout/vList2"/>
    <dgm:cxn modelId="{6451FC51-BE93-4D93-BA0B-A3DDDE29F2F1}" type="presParOf" srcId="{B98FD4F7-8033-4BB4-A411-A2BD661EEA71}" destId="{98BAB739-1B22-4320-84DD-D440645CDDBE}" srcOrd="3" destOrd="0" presId="urn:microsoft.com/office/officeart/2005/8/layout/vList2"/>
    <dgm:cxn modelId="{7A274064-0C1C-42B7-B5A7-9C720C4FCA8F}" type="presParOf" srcId="{B98FD4F7-8033-4BB4-A411-A2BD661EEA71}" destId="{52A9CC25-B251-45D4-8555-47EF3935F9F2}" srcOrd="4" destOrd="0" presId="urn:microsoft.com/office/officeart/2005/8/layout/vList2"/>
    <dgm:cxn modelId="{BDE15D45-8676-4FF9-88D1-C7CE10D7439E}" type="presParOf" srcId="{B98FD4F7-8033-4BB4-A411-A2BD661EEA71}" destId="{FF8AA6D2-1298-4EC8-9C95-05727B554452}" srcOrd="5" destOrd="0" presId="urn:microsoft.com/office/officeart/2005/8/layout/vList2"/>
    <dgm:cxn modelId="{86C606A2-1516-4322-B1AD-6816BE39563C}" type="presParOf" srcId="{B98FD4F7-8033-4BB4-A411-A2BD661EEA71}" destId="{421483EF-6962-4EB0-9C4A-AD26572A487E}"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307FC-46F4-4F04-A506-5057CD259A80}">
      <dsp:nvSpPr>
        <dsp:cNvPr id="0" name=""/>
        <dsp:cNvSpPr/>
      </dsp:nvSpPr>
      <dsp:spPr>
        <a:xfrm>
          <a:off x="0" y="17111"/>
          <a:ext cx="10363826" cy="799950"/>
        </a:xfrm>
        <a:prstGeom prst="round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Junctional Hemorrhage is a difficult problem to manage in the civilian and military settings.</a:t>
          </a:r>
        </a:p>
      </dsp:txBody>
      <dsp:txXfrm>
        <a:off x="39050" y="56161"/>
        <a:ext cx="10285726" cy="721850"/>
      </dsp:txXfrm>
    </dsp:sp>
    <dsp:sp modelId="{2E13B71F-6253-4F68-A0BE-3C253D95494C}">
      <dsp:nvSpPr>
        <dsp:cNvPr id="0" name=""/>
        <dsp:cNvSpPr/>
      </dsp:nvSpPr>
      <dsp:spPr>
        <a:xfrm>
          <a:off x="0" y="880422"/>
          <a:ext cx="10363826" cy="799950"/>
        </a:xfrm>
        <a:prstGeom prst="round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There are multiple new devices commercially available; no one device has proven itself superior at this time.</a:t>
          </a:r>
        </a:p>
      </dsp:txBody>
      <dsp:txXfrm>
        <a:off x="39050" y="919472"/>
        <a:ext cx="10285726" cy="721850"/>
      </dsp:txXfrm>
    </dsp:sp>
    <dsp:sp modelId="{52A9CC25-B251-45D4-8555-47EF3935F9F2}">
      <dsp:nvSpPr>
        <dsp:cNvPr id="0" name=""/>
        <dsp:cNvSpPr/>
      </dsp:nvSpPr>
      <dsp:spPr>
        <a:xfrm>
          <a:off x="0" y="1743733"/>
          <a:ext cx="10363826" cy="799950"/>
        </a:xfrm>
        <a:prstGeom prst="roundRect">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Surgical exposure and control is the only tested and definite treatment for these injuries.</a:t>
          </a:r>
        </a:p>
      </dsp:txBody>
      <dsp:txXfrm>
        <a:off x="39050" y="1782783"/>
        <a:ext cx="10285726" cy="721850"/>
      </dsp:txXfrm>
    </dsp:sp>
    <dsp:sp modelId="{421483EF-6962-4EB0-9C4A-AD26572A487E}">
      <dsp:nvSpPr>
        <dsp:cNvPr id="0" name=""/>
        <dsp:cNvSpPr/>
      </dsp:nvSpPr>
      <dsp:spPr>
        <a:xfrm>
          <a:off x="0" y="2607044"/>
          <a:ext cx="10363826" cy="799950"/>
        </a:xfrm>
        <a:prstGeom prst="roundRect">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REBOA may be of some use for iliac hemorrhage but could potentially make axillary hemorrhage worse.</a:t>
          </a:r>
        </a:p>
      </dsp:txBody>
      <dsp:txXfrm>
        <a:off x="39050" y="2646094"/>
        <a:ext cx="10285726" cy="7218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BE532E-40B3-43A9-9456-78E314016173}" type="datetimeFigureOut">
              <a:rPr lang="en-US" smtClean="0"/>
              <a:t>4/14/2023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37C3F5-4C95-410B-A827-EA5F415546AF}" type="slidenum">
              <a:rPr lang="en-US" smtClean="0"/>
              <a:t>‹#›</a:t>
            </a:fld>
            <a:endParaRPr lang="en-US"/>
          </a:p>
        </p:txBody>
      </p:sp>
    </p:spTree>
    <p:extLst>
      <p:ext uri="{BB962C8B-B14F-4D97-AF65-F5344CB8AC3E}">
        <p14:creationId xmlns:p14="http://schemas.microsoft.com/office/powerpoint/2010/main" val="3980310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Grp="1" noRot="1" noChangeAspect="1" noChangeArrowheads="1" noTextEdit="1"/>
          </p:cNvSpPr>
          <p:nvPr>
            <p:ph type="sldImg"/>
          </p:nvPr>
        </p:nvSpPr>
        <p:spPr>
          <a:solidFill>
            <a:srgbClr val="FFFFFF"/>
          </a:solidFill>
          <a:ln/>
        </p:spPr>
      </p:sp>
      <p:sp>
        <p:nvSpPr>
          <p:cNvPr id="60419" name="Rectangle 2"/>
          <p:cNvSpPr>
            <a:spLocks noGrp="1" noChangeArrowheads="1"/>
          </p:cNvSpPr>
          <p:nvPr>
            <p:ph type="body" idx="1"/>
          </p:nvPr>
        </p:nvSpPr>
        <p:spPr>
          <a:noFill/>
        </p:spPr>
        <p:txBody>
          <a:bodyPr/>
          <a:lstStyle/>
          <a:p>
            <a:pPr eaLnBrk="1" hangingPunct="1"/>
            <a:r>
              <a:rPr lang="en-US" altLang="en-US">
                <a:latin typeface="Lucida Grande" charset="0"/>
                <a:ea typeface="Lucida Grande" charset="0"/>
                <a:cs typeface="Lucida Grande" charset="0"/>
                <a:sym typeface="Lucida Grande" charset="0"/>
              </a:rPr>
              <a:t>100% of the human subjects had full occlusion at just under 250 mm Hg.</a:t>
            </a:r>
          </a:p>
          <a:p>
            <a:pPr eaLnBrk="1" hangingPunct="1"/>
            <a:endParaRPr lang="en-US" altLang="en-US">
              <a:latin typeface="Lucida Grande" charset="0"/>
              <a:ea typeface="Lucida Grande" charset="0"/>
              <a:cs typeface="Lucida Grande" charset="0"/>
              <a:sym typeface="Lucida Grande" charset="0"/>
            </a:endParaRPr>
          </a:p>
          <a:p>
            <a:pPr eaLnBrk="1" hangingPunct="1"/>
            <a:r>
              <a:rPr lang="en-US" altLang="en-US">
                <a:latin typeface="Calibri" panose="020F0502020204030204" pitchFamily="34" charset="0"/>
                <a:cs typeface="Calibri" panose="020F0502020204030204" pitchFamily="34" charset="0"/>
                <a:sym typeface="Calibri" panose="020F0502020204030204" pitchFamily="34" charset="0"/>
              </a:rPr>
              <a:t>The inflation system incorporates a bleed-off design to limit pressures under 300 mm Hg. The bench testing on bladder failure show that pressures over 1034 mm Hg can result in RF weld leaking or rupture. Inflation until the pressure indicator reveals a green strip indicates that the pressure in the bladder has reached 250 mm Hg. At 230 mm Hg, 100% of the human subjects had full occlusion of the flow in the femoral arteries. </a:t>
            </a:r>
          </a:p>
          <a:p>
            <a:pPr eaLnBrk="1" hangingPunct="1"/>
            <a:endParaRPr lang="en-US" altLang="en-US">
              <a:latin typeface="Calibri" panose="020F0502020204030204" pitchFamily="34" charset="0"/>
              <a:cs typeface="Calibri" panose="020F0502020204030204" pitchFamily="34" charset="0"/>
              <a:sym typeface="Calibri" panose="020F0502020204030204" pitchFamily="34" charset="0"/>
            </a:endParaRPr>
          </a:p>
          <a:p>
            <a:pPr eaLnBrk="1" hangingPunct="1"/>
            <a:r>
              <a:rPr lang="en-US" altLang="en-US">
                <a:latin typeface="Calibri" panose="020F0502020204030204" pitchFamily="34" charset="0"/>
                <a:cs typeface="Calibri" panose="020F0502020204030204" pitchFamily="34" charset="0"/>
                <a:sym typeface="Calibri" panose="020F0502020204030204" pitchFamily="34" charset="0"/>
              </a:rPr>
              <a:t>If the device is inflated to pressures over 300 mm Hg the internal bleed-off mechanism in the gauge will allow enough air to escape to prevent sustained pressures greater than 300.</a:t>
            </a:r>
          </a:p>
          <a:p>
            <a:pPr eaLnBrk="1" hangingPunct="1"/>
            <a:endParaRPr lang="en-US" altLang="en-US">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2387828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Grp="1" noRot="1" noChangeAspect="1" noChangeArrowheads="1" noTextEdit="1"/>
          </p:cNvSpPr>
          <p:nvPr>
            <p:ph type="sldImg"/>
          </p:nvPr>
        </p:nvSpPr>
        <p:spPr>
          <a:solidFill>
            <a:srgbClr val="FFFFFF"/>
          </a:solidFill>
          <a:ln/>
        </p:spPr>
      </p:sp>
      <p:sp>
        <p:nvSpPr>
          <p:cNvPr id="63491" name="Rectangle 2"/>
          <p:cNvSpPr>
            <a:spLocks noGrp="1" noChangeArrowheads="1"/>
          </p:cNvSpPr>
          <p:nvPr>
            <p:ph type="body" idx="1"/>
          </p:nvPr>
        </p:nvSpPr>
        <p:spPr>
          <a:noFill/>
        </p:spPr>
        <p:txBody>
          <a:bodyPr/>
          <a:lstStyle/>
          <a:p>
            <a:pPr eaLnBrk="1" hangingPunct="1">
              <a:spcBef>
                <a:spcPts val="1000"/>
              </a:spcBef>
            </a:pPr>
            <a:r>
              <a:rPr lang="en-US" altLang="en-US" dirty="0">
                <a:latin typeface="Calibri" panose="020F0502020204030204" pitchFamily="34" charset="0"/>
                <a:cs typeface="Calibri" panose="020F0502020204030204" pitchFamily="34" charset="0"/>
                <a:sym typeface="Calibri" panose="020F0502020204030204" pitchFamily="34" charset="0"/>
              </a:rPr>
              <a:t>There are three new sites of application for the AAT. The Groin, the axilla and the neck. These sites will be shown in detail in the slides to follow.</a:t>
            </a:r>
          </a:p>
        </p:txBody>
      </p:sp>
    </p:spTree>
    <p:extLst>
      <p:ext uri="{BB962C8B-B14F-4D97-AF65-F5344CB8AC3E}">
        <p14:creationId xmlns:p14="http://schemas.microsoft.com/office/powerpoint/2010/main" val="854453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p:spPr>
        <p:txBody>
          <a:bodyPr/>
          <a:lstStyle/>
          <a:p>
            <a:pPr eaLnBrk="1" hangingPunct="1">
              <a:spcBef>
                <a:spcPct val="0"/>
              </a:spcBef>
            </a:pPr>
            <a:r>
              <a:rPr lang="en-US">
                <a:ea typeface="ＭＳ Ｐゴシック"/>
                <a:cs typeface="ＭＳ Ｐゴシック"/>
              </a:rPr>
              <a:t>The CRoC is not approved by the FDA at this time for application higher in the abdomen, in the axillary region, or at the neck.</a:t>
            </a:r>
          </a:p>
        </p:txBody>
      </p:sp>
      <p:sp>
        <p:nvSpPr>
          <p:cNvPr id="4710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AD3FAA00-0B52-40A7-A964-4DEC25F0765B}" type="slidenum">
              <a:rPr lang="en-US" sz="1200">
                <a:latin typeface="+mn-lt"/>
                <a:cs typeface="+mn-cs"/>
              </a:rPr>
              <a:pPr algn="r">
                <a:defRPr/>
              </a:pPr>
              <a:t>30</a:t>
            </a:fld>
            <a:endParaRPr lang="en-US" sz="1200" dirty="0">
              <a:latin typeface="+mn-lt"/>
              <a:cs typeface="+mn-cs"/>
            </a:endParaRPr>
          </a:p>
        </p:txBody>
      </p:sp>
    </p:spTree>
    <p:extLst>
      <p:ext uri="{BB962C8B-B14F-4D97-AF65-F5344CB8AC3E}">
        <p14:creationId xmlns:p14="http://schemas.microsoft.com/office/powerpoint/2010/main" val="2888297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CB1D13-9CFD-4422-9E03-B74DE5894CCC}"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2B392-54D3-4119-AF4B-34465AC76F36}" type="slidenum">
              <a:rPr lang="en-US" smtClean="0"/>
              <a:t>‹#›</a:t>
            </a:fld>
            <a:endParaRPr lang="en-US"/>
          </a:p>
        </p:txBody>
      </p:sp>
    </p:spTree>
    <p:extLst>
      <p:ext uri="{BB962C8B-B14F-4D97-AF65-F5344CB8AC3E}">
        <p14:creationId xmlns:p14="http://schemas.microsoft.com/office/powerpoint/2010/main" val="1918268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CB1D13-9CFD-4422-9E03-B74DE5894CCC}"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D2B392-54D3-4119-AF4B-34465AC76F36}" type="slidenum">
              <a:rPr lang="en-US" smtClean="0"/>
              <a:t>‹#›</a:t>
            </a:fld>
            <a:endParaRPr lang="en-US"/>
          </a:p>
        </p:txBody>
      </p:sp>
    </p:spTree>
    <p:extLst>
      <p:ext uri="{BB962C8B-B14F-4D97-AF65-F5344CB8AC3E}">
        <p14:creationId xmlns:p14="http://schemas.microsoft.com/office/powerpoint/2010/main" val="4222545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CB1D13-9CFD-4422-9E03-B74DE5894CCC}"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D2B392-54D3-4119-AF4B-34465AC76F36}" type="slidenum">
              <a:rPr lang="en-US" smtClean="0"/>
              <a:t>‹#›</a:t>
            </a:fld>
            <a:endParaRPr lang="en-US"/>
          </a:p>
        </p:txBody>
      </p:sp>
    </p:spTree>
    <p:extLst>
      <p:ext uri="{BB962C8B-B14F-4D97-AF65-F5344CB8AC3E}">
        <p14:creationId xmlns:p14="http://schemas.microsoft.com/office/powerpoint/2010/main" val="364853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CB1D13-9CFD-4422-9E03-B74DE5894CCC}"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D2B392-54D3-4119-AF4B-34465AC76F36}"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08470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CB1D13-9CFD-4422-9E03-B74DE5894CCC}"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D2B392-54D3-4119-AF4B-34465AC76F36}" type="slidenum">
              <a:rPr lang="en-US" smtClean="0"/>
              <a:t>‹#›</a:t>
            </a:fld>
            <a:endParaRPr lang="en-US"/>
          </a:p>
        </p:txBody>
      </p:sp>
    </p:spTree>
    <p:extLst>
      <p:ext uri="{BB962C8B-B14F-4D97-AF65-F5344CB8AC3E}">
        <p14:creationId xmlns:p14="http://schemas.microsoft.com/office/powerpoint/2010/main" val="2202096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3CB1D13-9CFD-4422-9E03-B74DE5894CCC}" type="datetimeFigureOut">
              <a:rPr lang="en-US" smtClean="0"/>
              <a:t>4/14/2023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D2B392-54D3-4119-AF4B-34465AC76F36}" type="slidenum">
              <a:rPr lang="en-US" smtClean="0"/>
              <a:t>‹#›</a:t>
            </a:fld>
            <a:endParaRPr lang="en-US"/>
          </a:p>
        </p:txBody>
      </p:sp>
    </p:spTree>
    <p:extLst>
      <p:ext uri="{BB962C8B-B14F-4D97-AF65-F5344CB8AC3E}">
        <p14:creationId xmlns:p14="http://schemas.microsoft.com/office/powerpoint/2010/main" val="336112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3CB1D13-9CFD-4422-9E03-B74DE5894CCC}" type="datetimeFigureOut">
              <a:rPr lang="en-US" smtClean="0"/>
              <a:t>4/14/2023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D2B392-54D3-4119-AF4B-34465AC76F36}" type="slidenum">
              <a:rPr lang="en-US" smtClean="0"/>
              <a:t>‹#›</a:t>
            </a:fld>
            <a:endParaRPr lang="en-US"/>
          </a:p>
        </p:txBody>
      </p:sp>
    </p:spTree>
    <p:extLst>
      <p:ext uri="{BB962C8B-B14F-4D97-AF65-F5344CB8AC3E}">
        <p14:creationId xmlns:p14="http://schemas.microsoft.com/office/powerpoint/2010/main" val="3546920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CB1D13-9CFD-4422-9E03-B74DE5894CCC}"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2B392-54D3-4119-AF4B-34465AC76F36}" type="slidenum">
              <a:rPr lang="en-US" smtClean="0"/>
              <a:t>‹#›</a:t>
            </a:fld>
            <a:endParaRPr lang="en-US"/>
          </a:p>
        </p:txBody>
      </p:sp>
    </p:spTree>
    <p:extLst>
      <p:ext uri="{BB962C8B-B14F-4D97-AF65-F5344CB8AC3E}">
        <p14:creationId xmlns:p14="http://schemas.microsoft.com/office/powerpoint/2010/main" val="1790607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CB1D13-9CFD-4422-9E03-B74DE5894CCC}"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2B392-54D3-4119-AF4B-34465AC76F36}" type="slidenum">
              <a:rPr lang="en-US" smtClean="0"/>
              <a:t>‹#›</a:t>
            </a:fld>
            <a:endParaRPr lang="en-US"/>
          </a:p>
        </p:txBody>
      </p:sp>
    </p:spTree>
    <p:extLst>
      <p:ext uri="{BB962C8B-B14F-4D97-AF65-F5344CB8AC3E}">
        <p14:creationId xmlns:p14="http://schemas.microsoft.com/office/powerpoint/2010/main" val="1766660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3CB1D13-9CFD-4422-9E03-B74DE5894CCC}"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2B392-54D3-4119-AF4B-34465AC76F36}" type="slidenum">
              <a:rPr lang="en-US" smtClean="0"/>
              <a:t>‹#›</a:t>
            </a:fld>
            <a:endParaRPr lang="en-US"/>
          </a:p>
        </p:txBody>
      </p:sp>
    </p:spTree>
    <p:extLst>
      <p:ext uri="{BB962C8B-B14F-4D97-AF65-F5344CB8AC3E}">
        <p14:creationId xmlns:p14="http://schemas.microsoft.com/office/powerpoint/2010/main" val="2395153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CB1D13-9CFD-4422-9E03-B74DE5894CCC}"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2B392-54D3-4119-AF4B-34465AC76F36}" type="slidenum">
              <a:rPr lang="en-US" smtClean="0"/>
              <a:t>‹#›</a:t>
            </a:fld>
            <a:endParaRPr lang="en-US"/>
          </a:p>
        </p:txBody>
      </p:sp>
    </p:spTree>
    <p:extLst>
      <p:ext uri="{BB962C8B-B14F-4D97-AF65-F5344CB8AC3E}">
        <p14:creationId xmlns:p14="http://schemas.microsoft.com/office/powerpoint/2010/main" val="4213030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CB1D13-9CFD-4422-9E03-B74DE5894CCC}"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2B392-54D3-4119-AF4B-34465AC76F36}" type="slidenum">
              <a:rPr lang="en-US" smtClean="0"/>
              <a:t>‹#›</a:t>
            </a:fld>
            <a:endParaRPr lang="en-US"/>
          </a:p>
        </p:txBody>
      </p:sp>
    </p:spTree>
    <p:extLst>
      <p:ext uri="{BB962C8B-B14F-4D97-AF65-F5344CB8AC3E}">
        <p14:creationId xmlns:p14="http://schemas.microsoft.com/office/powerpoint/2010/main" val="1000252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CB1D13-9CFD-4422-9E03-B74DE5894CCC}"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D2B392-54D3-4119-AF4B-34465AC76F36}" type="slidenum">
              <a:rPr lang="en-US" smtClean="0"/>
              <a:t>‹#›</a:t>
            </a:fld>
            <a:endParaRPr lang="en-US"/>
          </a:p>
        </p:txBody>
      </p:sp>
    </p:spTree>
    <p:extLst>
      <p:ext uri="{BB962C8B-B14F-4D97-AF65-F5344CB8AC3E}">
        <p14:creationId xmlns:p14="http://schemas.microsoft.com/office/powerpoint/2010/main" val="2427590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CB1D13-9CFD-4422-9E03-B74DE5894CCC}" type="datetimeFigureOut">
              <a:rPr lang="en-US" smtClean="0"/>
              <a:t>4/14/2023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D2B392-54D3-4119-AF4B-34465AC76F36}" type="slidenum">
              <a:rPr lang="en-US" smtClean="0"/>
              <a:t>‹#›</a:t>
            </a:fld>
            <a:endParaRPr lang="en-US"/>
          </a:p>
        </p:txBody>
      </p:sp>
    </p:spTree>
    <p:extLst>
      <p:ext uri="{BB962C8B-B14F-4D97-AF65-F5344CB8AC3E}">
        <p14:creationId xmlns:p14="http://schemas.microsoft.com/office/powerpoint/2010/main" val="3042767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CB1D13-9CFD-4422-9E03-B74DE5894CCC}" type="datetimeFigureOut">
              <a:rPr lang="en-US" smtClean="0"/>
              <a:t>4/14/2023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D2B392-54D3-4119-AF4B-34465AC76F36}" type="slidenum">
              <a:rPr lang="en-US" smtClean="0"/>
              <a:t>‹#›</a:t>
            </a:fld>
            <a:endParaRPr lang="en-US"/>
          </a:p>
        </p:txBody>
      </p:sp>
    </p:spTree>
    <p:extLst>
      <p:ext uri="{BB962C8B-B14F-4D97-AF65-F5344CB8AC3E}">
        <p14:creationId xmlns:p14="http://schemas.microsoft.com/office/powerpoint/2010/main" val="1928430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3CB1D13-9CFD-4422-9E03-B74DE5894CCC}" type="datetimeFigureOut">
              <a:rPr lang="en-US" smtClean="0"/>
              <a:t>4/14/2023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D2B392-54D3-4119-AF4B-34465AC76F36}" type="slidenum">
              <a:rPr lang="en-US" smtClean="0"/>
              <a:t>‹#›</a:t>
            </a:fld>
            <a:endParaRPr lang="en-US"/>
          </a:p>
        </p:txBody>
      </p:sp>
    </p:spTree>
    <p:extLst>
      <p:ext uri="{BB962C8B-B14F-4D97-AF65-F5344CB8AC3E}">
        <p14:creationId xmlns:p14="http://schemas.microsoft.com/office/powerpoint/2010/main" val="2797606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CB1D13-9CFD-4422-9E03-B74DE5894CCC}"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D2B392-54D3-4119-AF4B-34465AC76F36}" type="slidenum">
              <a:rPr lang="en-US" smtClean="0"/>
              <a:t>‹#›</a:t>
            </a:fld>
            <a:endParaRPr lang="en-US"/>
          </a:p>
        </p:txBody>
      </p:sp>
    </p:spTree>
    <p:extLst>
      <p:ext uri="{BB962C8B-B14F-4D97-AF65-F5344CB8AC3E}">
        <p14:creationId xmlns:p14="http://schemas.microsoft.com/office/powerpoint/2010/main" val="1295005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CB1D13-9CFD-4422-9E03-B74DE5894CCC}"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D2B392-54D3-4119-AF4B-34465AC76F36}" type="slidenum">
              <a:rPr lang="en-US" smtClean="0"/>
              <a:t>‹#›</a:t>
            </a:fld>
            <a:endParaRPr lang="en-US"/>
          </a:p>
        </p:txBody>
      </p:sp>
    </p:spTree>
    <p:extLst>
      <p:ext uri="{BB962C8B-B14F-4D97-AF65-F5344CB8AC3E}">
        <p14:creationId xmlns:p14="http://schemas.microsoft.com/office/powerpoint/2010/main" val="156706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3CB1D13-9CFD-4422-9E03-B74DE5894CCC}" type="datetimeFigureOut">
              <a:rPr lang="en-US" smtClean="0"/>
              <a:t>4/14/2023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1D2B392-54D3-4119-AF4B-34465AC76F36}" type="slidenum">
              <a:rPr lang="en-US" smtClean="0"/>
              <a:t>‹#›</a:t>
            </a:fld>
            <a:endParaRPr lang="en-US"/>
          </a:p>
        </p:txBody>
      </p:sp>
    </p:spTree>
    <p:extLst>
      <p:ext uri="{BB962C8B-B14F-4D97-AF65-F5344CB8AC3E}">
        <p14:creationId xmlns:p14="http://schemas.microsoft.com/office/powerpoint/2010/main" val="25865428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microsoft.com/office/2007/relationships/hdphoto" Target="../media/hdphoto2.wdp"/><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3.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gif"/><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3.gif"/></Relationships>
</file>

<file path=ppt/slides/_rels/slide3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5856" y="1059295"/>
            <a:ext cx="8689976" cy="2509213"/>
          </a:xfrm>
        </p:spPr>
        <p:txBody>
          <a:bodyPr/>
          <a:lstStyle/>
          <a:p>
            <a:pPr algn="ctr"/>
            <a:r>
              <a:rPr lang="en-US" dirty="0"/>
              <a:t>Junctional Hemorrhage</a:t>
            </a:r>
          </a:p>
        </p:txBody>
      </p:sp>
      <p:sp>
        <p:nvSpPr>
          <p:cNvPr id="3" name="Subtitle 2"/>
          <p:cNvSpPr>
            <a:spLocks noGrp="1"/>
          </p:cNvSpPr>
          <p:nvPr>
            <p:ph type="subTitle" idx="1"/>
          </p:nvPr>
        </p:nvSpPr>
        <p:spPr>
          <a:xfrm>
            <a:off x="4730225" y="3429000"/>
            <a:ext cx="8689976" cy="1371599"/>
          </a:xfrm>
        </p:spPr>
        <p:txBody>
          <a:bodyPr>
            <a:normAutofit/>
          </a:bodyPr>
          <a:lstStyle/>
          <a:p>
            <a:pPr algn="l"/>
            <a:r>
              <a:rPr lang="en-US" sz="4000" dirty="0">
                <a:solidFill>
                  <a:schemeClr val="tx1"/>
                </a:solidFill>
              </a:rPr>
              <a:t>Paul Wisniewski, do</a:t>
            </a:r>
          </a:p>
        </p:txBody>
      </p:sp>
      <p:pic>
        <p:nvPicPr>
          <p:cNvPr id="5" name="Picture 4" descr="Logo&#10;&#10;Description automatically generated">
            <a:extLst>
              <a:ext uri="{FF2B5EF4-FFF2-40B4-BE49-F238E27FC236}">
                <a16:creationId xmlns:a16="http://schemas.microsoft.com/office/drawing/2014/main" id="{8748AC9B-4D18-2032-EC62-CA00636F3A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68" y="1951530"/>
            <a:ext cx="3250126" cy="3233956"/>
          </a:xfrm>
          <a:prstGeom prst="flowChartConnector">
            <a:avLst/>
          </a:prstGeom>
        </p:spPr>
      </p:pic>
    </p:spTree>
    <p:extLst>
      <p:ext uri="{BB962C8B-B14F-4D97-AF65-F5344CB8AC3E}">
        <p14:creationId xmlns:p14="http://schemas.microsoft.com/office/powerpoint/2010/main" val="1861036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60474" y="619124"/>
            <a:ext cx="4631525" cy="1573863"/>
          </a:xfrm>
        </p:spPr>
        <p:txBody>
          <a:bodyPr vert="horz" lIns="91440" tIns="45720" rIns="91440" bIns="45720" rtlCol="0" anchor="ctr">
            <a:normAutofit/>
          </a:bodyPr>
          <a:lstStyle/>
          <a:p>
            <a:r>
              <a:rPr lang="en-US" b="1" dirty="0" err="1"/>
              <a:t>Aajt</a:t>
            </a:r>
            <a:r>
              <a:rPr lang="en-US" b="1" dirty="0"/>
              <a:t> </a:t>
            </a:r>
            <a:br>
              <a:rPr lang="en-US" b="1" dirty="0"/>
            </a:br>
            <a:r>
              <a:rPr lang="en-US" b="1" dirty="0"/>
              <a:t>instructions for use</a:t>
            </a:r>
          </a:p>
        </p:txBody>
      </p:sp>
      <p:pic>
        <p:nvPicPr>
          <p:cNvPr id="7" name="Content Placeholder 6">
            <a:extLst>
              <a:ext uri="{FF2B5EF4-FFF2-40B4-BE49-F238E27FC236}">
                <a16:creationId xmlns:a16="http://schemas.microsoft.com/office/drawing/2014/main" id="{A6F1AB9D-5974-1765-408F-0F894C305C7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879" r="11324" b="-1"/>
          <a:stretch/>
        </p:blipFill>
        <p:spPr>
          <a:xfrm>
            <a:off x="1" y="10"/>
            <a:ext cx="7479157" cy="6857990"/>
          </a:xfrm>
          <a:prstGeom prst="rect">
            <a:avLst/>
          </a:prstGeom>
        </p:spPr>
      </p:pic>
      <p:sp>
        <p:nvSpPr>
          <p:cNvPr id="12" name="TextBox 11">
            <a:extLst>
              <a:ext uri="{FF2B5EF4-FFF2-40B4-BE49-F238E27FC236}">
                <a16:creationId xmlns:a16="http://schemas.microsoft.com/office/drawing/2014/main" id="{1984ED39-219C-5041-CB66-A4DCD6BC007E}"/>
              </a:ext>
            </a:extLst>
          </p:cNvPr>
          <p:cNvSpPr txBox="1"/>
          <p:nvPr/>
        </p:nvSpPr>
        <p:spPr>
          <a:xfrm>
            <a:off x="7560474" y="2271842"/>
            <a:ext cx="4631526" cy="3881309"/>
          </a:xfrm>
          <a:prstGeom prst="rect">
            <a:avLst/>
          </a:prstGeom>
        </p:spPr>
        <p:txBody>
          <a:bodyPr vert="horz" lIns="91440" tIns="45720" rIns="91440" bIns="45720" rtlCol="0">
            <a:normAutofit lnSpcReduction="10000"/>
          </a:bodyPr>
          <a:lstStyle/>
          <a:p>
            <a:pPr algn="ctr" defTabSz="914400">
              <a:lnSpc>
                <a:spcPct val="110000"/>
              </a:lnSpc>
              <a:spcAft>
                <a:spcPts val="600"/>
              </a:spcAft>
              <a:buClr>
                <a:schemeClr val="tx1"/>
              </a:buClr>
            </a:pPr>
            <a:r>
              <a:rPr lang="en-US" altLang="en-US" sz="2800" b="1" cap="all" dirty="0">
                <a:sym typeface="Helvetica Neue" charset="0"/>
              </a:rPr>
              <a:t>WAIST - WINDLASS – WEDGE</a:t>
            </a:r>
          </a:p>
          <a:p>
            <a:pPr marL="274320" indent="-342900" defTabSz="914400">
              <a:lnSpc>
                <a:spcPct val="110000"/>
              </a:lnSpc>
              <a:spcAft>
                <a:spcPts val="600"/>
              </a:spcAft>
              <a:buClr>
                <a:schemeClr val="tx1"/>
              </a:buClr>
              <a:buSzPct val="99000"/>
              <a:buFont typeface="+mj-lt"/>
              <a:buAutoNum type="arabicPeriod"/>
            </a:pPr>
            <a:r>
              <a:rPr lang="en-US" altLang="en-US" sz="1500" cap="all" dirty="0"/>
              <a:t> Buckle device around patient’s waist</a:t>
            </a:r>
          </a:p>
          <a:p>
            <a:pPr marL="274320" indent="-342900" defTabSz="914400">
              <a:lnSpc>
                <a:spcPct val="110000"/>
              </a:lnSpc>
              <a:spcAft>
                <a:spcPts val="600"/>
              </a:spcAft>
              <a:buClr>
                <a:schemeClr val="tx1"/>
              </a:buClr>
              <a:buSzPct val="99000"/>
              <a:buFont typeface="+mj-lt"/>
              <a:buAutoNum type="arabicPeriod"/>
            </a:pPr>
            <a:endParaRPr lang="en-US" altLang="en-US" sz="1500" cap="all" dirty="0"/>
          </a:p>
          <a:p>
            <a:pPr marL="274320" indent="-342900" defTabSz="914400">
              <a:lnSpc>
                <a:spcPct val="110000"/>
              </a:lnSpc>
              <a:spcAft>
                <a:spcPts val="600"/>
              </a:spcAft>
              <a:buClr>
                <a:schemeClr val="tx1"/>
              </a:buClr>
              <a:buSzPct val="99000"/>
              <a:buFont typeface="+mj-lt"/>
              <a:buAutoNum type="arabicPeriod"/>
            </a:pPr>
            <a:r>
              <a:rPr lang="en-US" altLang="en-US" sz="1500" cap="all" dirty="0"/>
              <a:t> Position bladder over umbilicus (belly button)</a:t>
            </a:r>
          </a:p>
          <a:p>
            <a:pPr marL="274320" indent="-342900" defTabSz="914400">
              <a:lnSpc>
                <a:spcPct val="110000"/>
              </a:lnSpc>
              <a:spcAft>
                <a:spcPts val="600"/>
              </a:spcAft>
              <a:buClr>
                <a:schemeClr val="tx1"/>
              </a:buClr>
              <a:buSzPct val="99000"/>
              <a:buFont typeface="+mj-lt"/>
              <a:buAutoNum type="arabicPeriod"/>
            </a:pPr>
            <a:endParaRPr lang="en-US" altLang="en-US" sz="1500" cap="all" dirty="0"/>
          </a:p>
          <a:p>
            <a:pPr marL="274320" indent="-342900" defTabSz="914400">
              <a:lnSpc>
                <a:spcPct val="110000"/>
              </a:lnSpc>
              <a:spcAft>
                <a:spcPts val="600"/>
              </a:spcAft>
              <a:buClr>
                <a:schemeClr val="tx1"/>
              </a:buClr>
              <a:buSzPct val="99000"/>
              <a:buFont typeface="+mj-lt"/>
              <a:buAutoNum type="arabicPeriod"/>
            </a:pPr>
            <a:r>
              <a:rPr lang="en-US" altLang="en-US" sz="1500" cap="all" dirty="0"/>
              <a:t> Tighten belt</a:t>
            </a:r>
          </a:p>
          <a:p>
            <a:pPr marL="274320" indent="-342900" defTabSz="914400">
              <a:lnSpc>
                <a:spcPct val="110000"/>
              </a:lnSpc>
              <a:spcAft>
                <a:spcPts val="600"/>
              </a:spcAft>
              <a:buClr>
                <a:schemeClr val="tx1"/>
              </a:buClr>
              <a:buSzPct val="99000"/>
              <a:buFont typeface="+mj-lt"/>
              <a:buAutoNum type="arabicPeriod"/>
            </a:pPr>
            <a:endParaRPr lang="en-US" altLang="en-US" sz="1500" cap="all" dirty="0"/>
          </a:p>
          <a:p>
            <a:pPr marL="274320" indent="-342900" defTabSz="914400">
              <a:lnSpc>
                <a:spcPct val="110000"/>
              </a:lnSpc>
              <a:spcAft>
                <a:spcPts val="600"/>
              </a:spcAft>
              <a:buClr>
                <a:schemeClr val="tx1"/>
              </a:buClr>
              <a:buSzPct val="99000"/>
              <a:buFont typeface="+mj-lt"/>
              <a:buAutoNum type="arabicPeriod"/>
            </a:pPr>
            <a:r>
              <a:rPr lang="en-US" altLang="en-US" sz="1500" cap="all" dirty="0"/>
              <a:t> Tighten and secure windlass</a:t>
            </a:r>
          </a:p>
          <a:p>
            <a:pPr marL="274320" indent="-342900" defTabSz="914400">
              <a:lnSpc>
                <a:spcPct val="110000"/>
              </a:lnSpc>
              <a:spcAft>
                <a:spcPts val="600"/>
              </a:spcAft>
              <a:buClr>
                <a:schemeClr val="tx1"/>
              </a:buClr>
              <a:buSzPct val="99000"/>
              <a:buFont typeface="+mj-lt"/>
              <a:buAutoNum type="arabicPeriod"/>
            </a:pPr>
            <a:endParaRPr lang="en-US" altLang="en-US" sz="1500" cap="all" dirty="0"/>
          </a:p>
          <a:p>
            <a:pPr marL="274320" indent="-342900" defTabSz="914400">
              <a:lnSpc>
                <a:spcPct val="110000"/>
              </a:lnSpc>
              <a:spcAft>
                <a:spcPts val="600"/>
              </a:spcAft>
              <a:buClr>
                <a:schemeClr val="tx1"/>
              </a:buClr>
              <a:buSzPct val="99000"/>
              <a:buFont typeface="+mj-lt"/>
              <a:buAutoNum type="arabicPeriod"/>
            </a:pPr>
            <a:r>
              <a:rPr lang="en-US" altLang="en-US" sz="1500" cap="all" dirty="0"/>
              <a:t>Inflate bladder (wedge) until green indicator shows</a:t>
            </a:r>
          </a:p>
        </p:txBody>
      </p:sp>
    </p:spTree>
    <p:extLst>
      <p:ext uri="{BB962C8B-B14F-4D97-AF65-F5344CB8AC3E}">
        <p14:creationId xmlns:p14="http://schemas.microsoft.com/office/powerpoint/2010/main" val="3781336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40031" y="1314450"/>
            <a:ext cx="2844002" cy="3680244"/>
          </a:xfrm>
        </p:spPr>
        <p:txBody>
          <a:bodyPr>
            <a:normAutofit/>
          </a:bodyPr>
          <a:lstStyle/>
          <a:p>
            <a:pPr algn="l"/>
            <a:r>
              <a:rPr lang="en-US" sz="3400" b="1"/>
              <a:t>Steps1-3: Position at umbilicus and tighten the belt </a:t>
            </a:r>
            <a:r>
              <a:rPr lang="en-US" sz="3400" b="1" i="1"/>
              <a:t>around</a:t>
            </a:r>
            <a:r>
              <a:rPr lang="en-US" sz="3400" b="1"/>
              <a:t> patient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3864" y="1076326"/>
            <a:ext cx="6392146" cy="4425868"/>
          </a:xfrm>
          <a:prstGeom prst="rect">
            <a:avLst/>
          </a:prstGeom>
          <a:ln w="88900" cap="sq" cmpd="thickThin">
            <a:solidFill>
              <a:srgbClr val="000000"/>
            </a:solidFill>
            <a:prstDash val="solid"/>
            <a:miter lim="800000"/>
          </a:ln>
          <a:effectLst>
            <a:innerShdw blurRad="76200">
              <a:srgbClr val="000000"/>
            </a:innerShdw>
          </a:effectLst>
        </p:spPr>
      </p:pic>
      <p:sp>
        <p:nvSpPr>
          <p:cNvPr id="3" name="Oval 2"/>
          <p:cNvSpPr/>
          <p:nvPr/>
        </p:nvSpPr>
        <p:spPr>
          <a:xfrm>
            <a:off x="3493554" y="3148640"/>
            <a:ext cx="2097621" cy="176625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a:off x="4074381" y="2143125"/>
            <a:ext cx="602394" cy="9240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52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40031" y="1314450"/>
            <a:ext cx="2844002" cy="3680244"/>
          </a:xfrm>
        </p:spPr>
        <p:txBody>
          <a:bodyPr>
            <a:normAutofit/>
          </a:bodyPr>
          <a:lstStyle/>
          <a:p>
            <a:pPr algn="l"/>
            <a:r>
              <a:rPr lang="en-US" sz="4400" b="1"/>
              <a:t>Step 4: Tighten the Windlass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9808" y="817355"/>
            <a:ext cx="6620258" cy="5101581"/>
          </a:xfrm>
          <a:prstGeom prst="rect">
            <a:avLst/>
          </a:prstGeom>
          <a:ln w="88900" cap="sq" cmpd="thickThin">
            <a:solidFill>
              <a:srgbClr val="000000"/>
            </a:solidFill>
            <a:prstDash val="solid"/>
            <a:miter lim="800000"/>
          </a:ln>
          <a:effectLst>
            <a:innerShdw blurRad="76200">
              <a:srgbClr val="000000"/>
            </a:innerShdw>
          </a:effectLst>
        </p:spPr>
      </p:pic>
      <p:sp>
        <p:nvSpPr>
          <p:cNvPr id="3" name="Oval 2"/>
          <p:cNvSpPr/>
          <p:nvPr/>
        </p:nvSpPr>
        <p:spPr>
          <a:xfrm>
            <a:off x="3355725" y="2767261"/>
            <a:ext cx="1993614" cy="194426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1993550" y="3368146"/>
            <a:ext cx="1115240" cy="532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147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40031" y="1314450"/>
            <a:ext cx="2844002" cy="3680244"/>
          </a:xfrm>
        </p:spPr>
        <p:txBody>
          <a:bodyPr>
            <a:normAutofit/>
          </a:bodyPr>
          <a:lstStyle/>
          <a:p>
            <a:pPr algn="l"/>
            <a:r>
              <a:rPr lang="en-US" sz="4400" b="1"/>
              <a:t>Step 5: Inflate the center balloon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7966" y="903245"/>
            <a:ext cx="7069995" cy="4945105"/>
          </a:xfrm>
          <a:prstGeom prst="rect">
            <a:avLst/>
          </a:prstGeom>
          <a:ln w="88900" cap="sq" cmpd="thickThin">
            <a:solidFill>
              <a:srgbClr val="000000"/>
            </a:solidFill>
            <a:prstDash val="solid"/>
            <a:miter lim="800000"/>
          </a:ln>
          <a:effectLst>
            <a:innerShdw blurRad="76200">
              <a:srgbClr val="000000"/>
            </a:innerShdw>
          </a:effectLst>
        </p:spPr>
      </p:pic>
      <p:sp>
        <p:nvSpPr>
          <p:cNvPr id="3" name="Oval 2"/>
          <p:cNvSpPr/>
          <p:nvPr/>
        </p:nvSpPr>
        <p:spPr>
          <a:xfrm>
            <a:off x="2261887" y="2236238"/>
            <a:ext cx="2687996" cy="238552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971549" y="2747052"/>
            <a:ext cx="1728115" cy="6819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094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913775" y="1343991"/>
            <a:ext cx="3145305" cy="4157256"/>
          </a:xfrm>
        </p:spPr>
        <p:txBody>
          <a:bodyPr>
            <a:normAutofit/>
          </a:bodyPr>
          <a:lstStyle/>
          <a:p>
            <a:r>
              <a:rPr lang="en-US" altLang="en-US" sz="4400" b="1" dirty="0"/>
              <a:t>Inflating the Bladder</a:t>
            </a:r>
          </a:p>
        </p:txBody>
      </p:sp>
      <p:sp>
        <p:nvSpPr>
          <p:cNvPr id="32771" name="Rectangle 2"/>
          <p:cNvSpPr>
            <a:spLocks noGrp="1" noChangeArrowheads="1"/>
          </p:cNvSpPr>
          <p:nvPr>
            <p:ph idx="1"/>
          </p:nvPr>
        </p:nvSpPr>
        <p:spPr>
          <a:xfrm>
            <a:off x="7704110" y="2229947"/>
            <a:ext cx="4147056" cy="3015109"/>
          </a:xfrm>
        </p:spPr>
        <p:txBody>
          <a:bodyPr>
            <a:noAutofit/>
          </a:bodyPr>
          <a:lstStyle/>
          <a:p>
            <a:pPr marL="128016" indent="-128016" defTabSz="512064">
              <a:spcBef>
                <a:spcPts val="560"/>
              </a:spcBef>
              <a:buSzPct val="125000"/>
            </a:pPr>
            <a:r>
              <a:rPr lang="en-US" altLang="en-US" kern="1200" cap="all" baseline="0" dirty="0">
                <a:solidFill>
                  <a:schemeClr val="tx1"/>
                </a:solidFill>
                <a:effectLst/>
                <a:latin typeface="+mn-lt"/>
                <a:ea typeface="+mn-ea"/>
                <a:cs typeface="+mn-cs"/>
              </a:rPr>
              <a:t>Continue to squeeze the 5 oz. hand bulb until the pressure gauge shows green</a:t>
            </a:r>
          </a:p>
          <a:p>
            <a:pPr marL="0" indent="0" defTabSz="512064">
              <a:spcBef>
                <a:spcPts val="560"/>
              </a:spcBef>
              <a:buSzPct val="125000"/>
              <a:buNone/>
            </a:pPr>
            <a:endParaRPr lang="en-US" altLang="en-US" kern="1200" cap="all" baseline="0" dirty="0">
              <a:solidFill>
                <a:schemeClr val="tx1"/>
              </a:solidFill>
              <a:effectLst/>
              <a:latin typeface="+mn-lt"/>
              <a:ea typeface="+mn-ea"/>
              <a:cs typeface="+mn-cs"/>
            </a:endParaRPr>
          </a:p>
          <a:p>
            <a:pPr marL="128016" indent="-128016" defTabSz="512064">
              <a:spcBef>
                <a:spcPts val="560"/>
              </a:spcBef>
              <a:buSzPct val="125000"/>
            </a:pPr>
            <a:r>
              <a:rPr lang="en-US" altLang="en-US" kern="1200" cap="all" baseline="0" dirty="0">
                <a:solidFill>
                  <a:schemeClr val="tx1"/>
                </a:solidFill>
                <a:effectLst/>
                <a:latin typeface="+mn-lt"/>
                <a:ea typeface="+mn-ea"/>
                <a:cs typeface="+mn-cs"/>
              </a:rPr>
              <a:t>GREEN: 250-300 mm Hg</a:t>
            </a:r>
          </a:p>
          <a:p>
            <a:pPr marL="0" indent="0" defTabSz="512064">
              <a:spcBef>
                <a:spcPts val="560"/>
              </a:spcBef>
              <a:buSzPct val="125000"/>
              <a:buNone/>
            </a:pPr>
            <a:endParaRPr lang="en-US" altLang="en-US" kern="1200" cap="all" baseline="0" dirty="0">
              <a:solidFill>
                <a:schemeClr val="tx1"/>
              </a:solidFill>
              <a:effectLst/>
              <a:latin typeface="+mn-lt"/>
              <a:ea typeface="+mn-ea"/>
              <a:cs typeface="+mn-cs"/>
            </a:endParaRPr>
          </a:p>
          <a:p>
            <a:pPr marL="128016" indent="-128016" defTabSz="512064">
              <a:spcBef>
                <a:spcPts val="560"/>
              </a:spcBef>
              <a:buSzPct val="125000"/>
            </a:pPr>
            <a:r>
              <a:rPr lang="en-US" altLang="en-US" kern="1200" cap="all" baseline="0" dirty="0">
                <a:solidFill>
                  <a:schemeClr val="tx1"/>
                </a:solidFill>
                <a:effectLst/>
                <a:latin typeface="+mn-lt"/>
                <a:ea typeface="+mn-ea"/>
                <a:cs typeface="+mn-cs"/>
              </a:rPr>
              <a:t>RED: &gt; 300 mg Hg</a:t>
            </a:r>
            <a:endParaRPr lang="en-US" altLang="en-US" dirty="0"/>
          </a:p>
        </p:txBody>
      </p:sp>
      <p:pic>
        <p:nvPicPr>
          <p:cNvPr id="327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83926">
            <a:off x="4294467" y="1314629"/>
            <a:ext cx="1307801" cy="484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6084" name="Line 4"/>
          <p:cNvSpPr>
            <a:spLocks noChangeShapeType="1"/>
          </p:cNvSpPr>
          <p:nvPr/>
        </p:nvSpPr>
        <p:spPr bwMode="auto">
          <a:xfrm>
            <a:off x="5549567" y="2638425"/>
            <a:ext cx="2108113" cy="1254313"/>
          </a:xfrm>
          <a:prstGeom prst="line">
            <a:avLst/>
          </a:prstGeom>
          <a:noFill/>
          <a:ln w="25400" cap="flat">
            <a:solidFill>
              <a:schemeClr val="tx1"/>
            </a:solidFill>
            <a:prstDash val="solid"/>
            <a:miter lim="800000"/>
            <a:headEnd type="stealth" w="med" len="med"/>
            <a:tailEnd type="none" w="med" len="med"/>
          </a:ln>
          <a:effectLst>
            <a:outerShdw blurRad="25400" dist="253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US" sz="1620"/>
          </a:p>
        </p:txBody>
      </p:sp>
      <p:sp>
        <p:nvSpPr>
          <p:cNvPr id="46085" name="Line 5"/>
          <p:cNvSpPr>
            <a:spLocks noChangeShapeType="1"/>
          </p:cNvSpPr>
          <p:nvPr/>
        </p:nvSpPr>
        <p:spPr bwMode="auto">
          <a:xfrm>
            <a:off x="5549567" y="3314701"/>
            <a:ext cx="2108113" cy="1509334"/>
          </a:xfrm>
          <a:prstGeom prst="line">
            <a:avLst/>
          </a:prstGeom>
          <a:noFill/>
          <a:ln w="25400" cap="flat">
            <a:solidFill>
              <a:schemeClr val="tx1"/>
            </a:solidFill>
            <a:prstDash val="solid"/>
            <a:miter lim="800000"/>
            <a:headEnd type="stealth" w="med" len="med"/>
            <a:tailEnd type="none" w="med" len="med"/>
          </a:ln>
          <a:effectLst>
            <a:outerShdw blurRad="25400" dist="253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US" sz="1620"/>
          </a:p>
        </p:txBody>
      </p:sp>
    </p:spTree>
    <p:extLst>
      <p:ext uri="{BB962C8B-B14F-4D97-AF65-F5344CB8AC3E}">
        <p14:creationId xmlns:p14="http://schemas.microsoft.com/office/powerpoint/2010/main" val="299091707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0" y="0"/>
            <a:ext cx="12192000" cy="962025"/>
          </a:xfrm>
        </p:spPr>
        <p:txBody>
          <a:bodyPr>
            <a:normAutofit/>
          </a:bodyPr>
          <a:lstStyle/>
          <a:p>
            <a:pPr algn="ctr"/>
            <a:r>
              <a:rPr lang="en-US" altLang="en-US" sz="4000" b="1" dirty="0"/>
              <a:t>New Application Sites</a:t>
            </a:r>
            <a:endParaRPr lang="en-US" altLang="en-US" sz="2800" dirty="0"/>
          </a:p>
        </p:txBody>
      </p:sp>
      <p:sp>
        <p:nvSpPr>
          <p:cNvPr id="52226" name="Rectangle 2"/>
          <p:cNvSpPr>
            <a:spLocks/>
          </p:cNvSpPr>
          <p:nvPr/>
        </p:nvSpPr>
        <p:spPr bwMode="auto">
          <a:xfrm>
            <a:off x="2038350" y="2123342"/>
            <a:ext cx="8126730" cy="4734658"/>
          </a:xfrm>
          <a:prstGeom prst="rect">
            <a:avLst/>
          </a:prstGeom>
          <a:solidFill>
            <a:schemeClr val="accent1"/>
          </a:solidFill>
          <a:ln>
            <a:noFill/>
          </a:ln>
          <a:effectLst>
            <a:outerShdw blurRad="101600" algn="ctr" rotWithShape="0">
              <a:schemeClr val="bg2">
                <a:alpha val="50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en-US" sz="1620"/>
          </a:p>
        </p:txBody>
      </p:sp>
      <p:pic>
        <p:nvPicPr>
          <p:cNvPr id="358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2264458"/>
            <a:ext cx="8012430" cy="44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extBox 1">
            <a:extLst>
              <a:ext uri="{FF2B5EF4-FFF2-40B4-BE49-F238E27FC236}">
                <a16:creationId xmlns:a16="http://schemas.microsoft.com/office/drawing/2014/main" id="{0B590168-B98B-1FB5-5454-0CEE0550415A}"/>
              </a:ext>
            </a:extLst>
          </p:cNvPr>
          <p:cNvSpPr txBox="1"/>
          <p:nvPr/>
        </p:nvSpPr>
        <p:spPr>
          <a:xfrm>
            <a:off x="0" y="832529"/>
            <a:ext cx="12192000" cy="892552"/>
          </a:xfrm>
          <a:prstGeom prst="rect">
            <a:avLst/>
          </a:prstGeom>
          <a:noFill/>
        </p:spPr>
        <p:txBody>
          <a:bodyPr wrap="square" rtlCol="0">
            <a:spAutoFit/>
          </a:bodyPr>
          <a:lstStyle/>
          <a:p>
            <a:pPr algn="ctr"/>
            <a:r>
              <a:rPr lang="en-US" altLang="en-US" sz="2600" dirty="0">
                <a:cs typeface="Calibri" panose="020F0502020204030204" pitchFamily="34" charset="0"/>
                <a:sym typeface="Calibri" panose="020F0502020204030204" pitchFamily="34" charset="0"/>
              </a:rPr>
              <a:t>THERE ARE THREE NEW SITES OF APPLICATION FOR THE AAJT:</a:t>
            </a:r>
          </a:p>
          <a:p>
            <a:pPr algn="ctr"/>
            <a:r>
              <a:rPr lang="en-US" altLang="en-US" sz="2600" dirty="0">
                <a:cs typeface="Calibri" panose="020F0502020204030204" pitchFamily="34" charset="0"/>
                <a:sym typeface="Calibri" panose="020F0502020204030204" pitchFamily="34" charset="0"/>
              </a:rPr>
              <a:t>THE GROIN, THE AXILLA, AND THE NECK.</a:t>
            </a:r>
            <a:endParaRPr lang="en-US" sz="2600" dirty="0"/>
          </a:p>
        </p:txBody>
      </p:sp>
    </p:spTree>
    <p:extLst>
      <p:ext uri="{BB962C8B-B14F-4D97-AF65-F5344CB8AC3E}">
        <p14:creationId xmlns:p14="http://schemas.microsoft.com/office/powerpoint/2010/main" val="3963057179"/>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47749"/>
          </a:xfrm>
        </p:spPr>
        <p:txBody>
          <a:bodyPr>
            <a:normAutofit/>
          </a:bodyPr>
          <a:lstStyle/>
          <a:p>
            <a:pPr algn="ctr"/>
            <a:r>
              <a:rPr lang="en-US" sz="4000" b="1" dirty="0"/>
              <a:t>SAMS Tourniquets</a:t>
            </a:r>
          </a:p>
        </p:txBody>
      </p:sp>
      <p:sp>
        <p:nvSpPr>
          <p:cNvPr id="3" name="Content Placeholder 2"/>
          <p:cNvSpPr>
            <a:spLocks noGrp="1"/>
          </p:cNvSpPr>
          <p:nvPr>
            <p:ph idx="1"/>
          </p:nvPr>
        </p:nvSpPr>
        <p:spPr>
          <a:xfrm>
            <a:off x="-1" y="1333501"/>
            <a:ext cx="12191999" cy="5524498"/>
          </a:xfrm>
        </p:spPr>
        <p:txBody>
          <a:bodyPr>
            <a:noAutofit/>
          </a:bodyPr>
          <a:lstStyle/>
          <a:p>
            <a:r>
              <a:rPr lang="en-US" dirty="0">
                <a:effectLst/>
              </a:rPr>
              <a:t>The Target Compression Device (TCD) is placed at or near the injury site and pumped up until the bleeding stops. </a:t>
            </a:r>
          </a:p>
          <a:p>
            <a:endParaRPr lang="en-US" dirty="0"/>
          </a:p>
          <a:p>
            <a:r>
              <a:rPr lang="en-US" dirty="0">
                <a:effectLst/>
              </a:rPr>
              <a:t>Two TCDs can be used to occlude blood flow bilaterally if needed.</a:t>
            </a:r>
          </a:p>
          <a:p>
            <a:pPr marL="0" indent="0">
              <a:buNone/>
            </a:pPr>
            <a:endParaRPr lang="en-US" dirty="0"/>
          </a:p>
          <a:p>
            <a:endParaRPr lang="en-US" dirty="0"/>
          </a:p>
          <a:p>
            <a:endParaRPr lang="en-US" dirty="0"/>
          </a:p>
          <a:p>
            <a:endParaRPr lang="en-US" dirty="0"/>
          </a:p>
          <a:p>
            <a:pPr marL="0" indent="0">
              <a:buNone/>
            </a:pPr>
            <a:endParaRPr lang="en-US" dirty="0"/>
          </a:p>
          <a:p>
            <a:pPr marL="0" indent="0">
              <a:buNone/>
            </a:pPr>
            <a:endParaRPr lang="en-US" sz="1200" dirty="0"/>
          </a:p>
          <a:p>
            <a:pPr marL="0" indent="0">
              <a:buNone/>
            </a:pPr>
            <a:endParaRPr lang="en-US" sz="1200" dirty="0"/>
          </a:p>
          <a:p>
            <a:pPr marL="0" indent="0">
              <a:buNone/>
            </a:pPr>
            <a:r>
              <a:rPr lang="en-US" sz="1200" b="1" dirty="0"/>
              <a:t>Source: </a:t>
            </a:r>
            <a:r>
              <a:rPr lang="en-US" sz="1200" dirty="0"/>
              <a:t>https://www.chinookmed.com/05248/sam-junctional-tourniquet.html</a:t>
            </a:r>
          </a:p>
        </p:txBody>
      </p:sp>
    </p:spTree>
    <p:extLst>
      <p:ext uri="{BB962C8B-B14F-4D97-AF65-F5344CB8AC3E}">
        <p14:creationId xmlns:p14="http://schemas.microsoft.com/office/powerpoint/2010/main" val="78437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70382" y="1358901"/>
            <a:ext cx="3707844" cy="2730498"/>
          </a:xfrm>
        </p:spPr>
        <p:txBody>
          <a:bodyPr vert="horz" lIns="91440" tIns="45720" rIns="91440" bIns="45720" rtlCol="0" anchor="b">
            <a:normAutofit/>
          </a:bodyPr>
          <a:lstStyle/>
          <a:p>
            <a:r>
              <a:rPr lang="en-US" sz="4400" b="1"/>
              <a:t>SAMS Tourniquets</a:t>
            </a:r>
          </a:p>
        </p:txBody>
      </p:sp>
      <p:pic>
        <p:nvPicPr>
          <p:cNvPr id="7" name="Content Placeholder 6">
            <a:extLst>
              <a:ext uri="{FF2B5EF4-FFF2-40B4-BE49-F238E27FC236}">
                <a16:creationId xmlns:a16="http://schemas.microsoft.com/office/drawing/2014/main" id="{E75F26BC-8DA8-B945-995A-967DD782716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3" b="959"/>
          <a:stretch/>
        </p:blipFill>
        <p:spPr>
          <a:xfrm>
            <a:off x="8860" y="10"/>
            <a:ext cx="6924201" cy="6857990"/>
          </a:xfrm>
          <a:prstGeom prst="rect">
            <a:avLst/>
          </a:prstGeom>
        </p:spPr>
      </p:pic>
    </p:spTree>
    <p:extLst>
      <p:ext uri="{BB962C8B-B14F-4D97-AF65-F5344CB8AC3E}">
        <p14:creationId xmlns:p14="http://schemas.microsoft.com/office/powerpoint/2010/main" val="2485573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1252" y="2562224"/>
            <a:ext cx="3707844" cy="1212849"/>
          </a:xfrm>
        </p:spPr>
        <p:txBody>
          <a:bodyPr vert="horz" lIns="91440" tIns="45720" rIns="91440" bIns="45720" rtlCol="0" anchor="b">
            <a:normAutofit fontScale="90000"/>
          </a:bodyPr>
          <a:lstStyle/>
          <a:p>
            <a:r>
              <a:rPr lang="en-US" sz="4400" b="1" dirty="0"/>
              <a:t>SAMS Tourniquets</a:t>
            </a:r>
          </a:p>
        </p:txBody>
      </p:sp>
      <p:pic>
        <p:nvPicPr>
          <p:cNvPr id="7" name="Content Placeholder 6" descr="A close-up of a lamp&#10;&#10;Description automatically generated with medium confidence">
            <a:extLst>
              <a:ext uri="{FF2B5EF4-FFF2-40B4-BE49-F238E27FC236}">
                <a16:creationId xmlns:a16="http://schemas.microsoft.com/office/drawing/2014/main" id="{E480AFE1-0BCE-BFAF-F0CD-2418A24F4B8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56" r="3" b="3"/>
          <a:stretch/>
        </p:blipFill>
        <p:spPr>
          <a:xfrm>
            <a:off x="8860" y="10"/>
            <a:ext cx="6924201" cy="6857990"/>
          </a:xfrm>
          <a:prstGeom prst="rect">
            <a:avLst/>
          </a:prstGeom>
        </p:spPr>
      </p:pic>
    </p:spTree>
    <p:extLst>
      <p:ext uri="{BB962C8B-B14F-4D97-AF65-F5344CB8AC3E}">
        <p14:creationId xmlns:p14="http://schemas.microsoft.com/office/powerpoint/2010/main" val="1504301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70382" y="1358901"/>
            <a:ext cx="3707844" cy="2730498"/>
          </a:xfrm>
        </p:spPr>
        <p:txBody>
          <a:bodyPr vert="horz" lIns="91440" tIns="45720" rIns="91440" bIns="45720" rtlCol="0" anchor="b">
            <a:normAutofit/>
          </a:bodyPr>
          <a:lstStyle/>
          <a:p>
            <a:r>
              <a:rPr lang="en-US" sz="4400" b="1"/>
              <a:t>SAMS Tourniquets</a:t>
            </a:r>
          </a:p>
        </p:txBody>
      </p:sp>
      <p:pic>
        <p:nvPicPr>
          <p:cNvPr id="9" name="Content Placeholder 8" descr="A picture containing electronics, camera, projector&#10;&#10;Description automatically generated">
            <a:extLst>
              <a:ext uri="{FF2B5EF4-FFF2-40B4-BE49-F238E27FC236}">
                <a16:creationId xmlns:a16="http://schemas.microsoft.com/office/drawing/2014/main" id="{27E3A08B-6228-26B4-9814-FCD45E96074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3" b="959"/>
          <a:stretch/>
        </p:blipFill>
        <p:spPr>
          <a:xfrm>
            <a:off x="8860" y="10"/>
            <a:ext cx="6924201" cy="6857990"/>
          </a:xfrm>
          <a:prstGeom prst="rect">
            <a:avLst/>
          </a:prstGeom>
        </p:spPr>
      </p:pic>
    </p:spTree>
    <p:extLst>
      <p:ext uri="{BB962C8B-B14F-4D97-AF65-F5344CB8AC3E}">
        <p14:creationId xmlns:p14="http://schemas.microsoft.com/office/powerpoint/2010/main" val="4231391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95375"/>
          </a:xfrm>
        </p:spPr>
        <p:txBody>
          <a:bodyPr>
            <a:normAutofit/>
          </a:bodyPr>
          <a:lstStyle/>
          <a:p>
            <a:pPr algn="ctr"/>
            <a:r>
              <a:rPr lang="en-US" sz="4000" b="1" dirty="0"/>
              <a:t>What are we talking about?</a:t>
            </a:r>
          </a:p>
        </p:txBody>
      </p:sp>
      <p:sp>
        <p:nvSpPr>
          <p:cNvPr id="3" name="Content Placeholder 2"/>
          <p:cNvSpPr>
            <a:spLocks noGrp="1"/>
          </p:cNvSpPr>
          <p:nvPr>
            <p:ph idx="1"/>
          </p:nvPr>
        </p:nvSpPr>
        <p:spPr>
          <a:xfrm>
            <a:off x="0" y="1183546"/>
            <a:ext cx="12192000" cy="5674454"/>
          </a:xfrm>
        </p:spPr>
        <p:txBody>
          <a:bodyPr>
            <a:normAutofit/>
          </a:bodyPr>
          <a:lstStyle/>
          <a:p>
            <a:r>
              <a:rPr lang="en-US" b="1" dirty="0"/>
              <a:t>Junctional hemorrhage</a:t>
            </a:r>
            <a:r>
              <a:rPr lang="en-US" b="1" dirty="0">
                <a:sym typeface="Wingdings" panose="05000000000000000000" pitchFamily="2" charset="2"/>
              </a:rPr>
              <a:t>:</a:t>
            </a:r>
            <a:r>
              <a:rPr lang="en-US" dirty="0">
                <a:sym typeface="Wingdings" panose="05000000000000000000" pitchFamily="2" charset="2"/>
              </a:rPr>
              <a:t> </a:t>
            </a:r>
            <a:r>
              <a:rPr lang="en-US" dirty="0"/>
              <a:t>bleeding from the areas at the junction of the trunk and its appendages</a:t>
            </a:r>
          </a:p>
          <a:p>
            <a:pPr lvl="1"/>
            <a:r>
              <a:rPr lang="en-US" sz="2000" dirty="0"/>
              <a:t> This is a difficult problem in trauma. </a:t>
            </a:r>
          </a:p>
          <a:p>
            <a:endParaRPr lang="en-US" dirty="0"/>
          </a:p>
          <a:p>
            <a:r>
              <a:rPr lang="en-US" dirty="0"/>
              <a:t>These areas are not amenable to regular tourniquets as they cannot fit to give circumferential pressure around the extremity.</a:t>
            </a:r>
          </a:p>
        </p:txBody>
      </p:sp>
    </p:spTree>
    <p:extLst>
      <p:ext uri="{BB962C8B-B14F-4D97-AF65-F5344CB8AC3E}">
        <p14:creationId xmlns:p14="http://schemas.microsoft.com/office/powerpoint/2010/main" val="2180344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1490" y="2694867"/>
            <a:ext cx="7981917" cy="169615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8196408" y="640831"/>
            <a:ext cx="3352128" cy="1573863"/>
          </a:xfrm>
        </p:spPr>
        <p:txBody>
          <a:bodyPr>
            <a:normAutofit/>
          </a:bodyPr>
          <a:lstStyle/>
          <a:p>
            <a:pPr algn="l"/>
            <a:r>
              <a:rPr lang="en-US" b="1" dirty="0"/>
              <a:t>Target Compression Device (TCD)</a:t>
            </a:r>
            <a:endParaRPr lang="en-US" b="1"/>
          </a:p>
        </p:txBody>
      </p:sp>
      <p:sp>
        <p:nvSpPr>
          <p:cNvPr id="3" name="Content Placeholder 2"/>
          <p:cNvSpPr>
            <a:spLocks noGrp="1"/>
          </p:cNvSpPr>
          <p:nvPr>
            <p:ph idx="1"/>
          </p:nvPr>
        </p:nvSpPr>
        <p:spPr>
          <a:xfrm>
            <a:off x="8196408" y="2367092"/>
            <a:ext cx="3352128" cy="3881309"/>
          </a:xfrm>
        </p:spPr>
        <p:txBody>
          <a:bodyPr>
            <a:normAutofit/>
          </a:bodyPr>
          <a:lstStyle/>
          <a:p>
            <a:pPr>
              <a:lnSpc>
                <a:spcPct val="110000"/>
              </a:lnSpc>
            </a:pPr>
            <a:r>
              <a:rPr lang="en-US" sz="1300"/>
              <a:t>Pressure Relief Valve (PRV) – 17 PSI</a:t>
            </a:r>
          </a:p>
          <a:p>
            <a:pPr>
              <a:lnSpc>
                <a:spcPct val="110000"/>
              </a:lnSpc>
            </a:pPr>
            <a:r>
              <a:rPr lang="en-US" sz="1300"/>
              <a:t>Burst Pressure ~70 PSI</a:t>
            </a:r>
          </a:p>
          <a:p>
            <a:pPr>
              <a:lnSpc>
                <a:spcPct val="110000"/>
              </a:lnSpc>
            </a:pPr>
            <a:r>
              <a:rPr lang="en-US" sz="1300"/>
              <a:t>Inflates to 3.2” high</a:t>
            </a:r>
          </a:p>
          <a:p>
            <a:pPr>
              <a:lnSpc>
                <a:spcPct val="110000"/>
              </a:lnSpc>
            </a:pPr>
            <a:r>
              <a:rPr lang="en-US" sz="1300"/>
              <a:t>Body of TCD is made of Texin – material also used in protective eyewear, golf ball and whitewater raft protective coating products</a:t>
            </a:r>
          </a:p>
          <a:p>
            <a:pPr>
              <a:lnSpc>
                <a:spcPct val="110000"/>
              </a:lnSpc>
            </a:pPr>
            <a:r>
              <a:rPr lang="en-US" sz="1300"/>
              <a:t>Base of TCD is Makrolon polycarbonate material, which is also used in bullet-proof glass and combat helmet products</a:t>
            </a:r>
          </a:p>
          <a:p>
            <a:pPr>
              <a:lnSpc>
                <a:spcPct val="110000"/>
              </a:lnSpc>
            </a:pPr>
            <a:r>
              <a:rPr lang="en-US" sz="1300"/>
              <a:t>Body and base are welded, not glued</a:t>
            </a:r>
          </a:p>
        </p:txBody>
      </p:sp>
    </p:spTree>
    <p:extLst>
      <p:ext uri="{BB962C8B-B14F-4D97-AF65-F5344CB8AC3E}">
        <p14:creationId xmlns:p14="http://schemas.microsoft.com/office/powerpoint/2010/main" val="4260984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067817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0413" y="1739762"/>
            <a:ext cx="3785996" cy="2777125"/>
          </a:xfrm>
        </p:spPr>
        <p:txBody>
          <a:bodyPr>
            <a:normAutofit/>
          </a:bodyPr>
          <a:lstStyle/>
          <a:p>
            <a:pPr defTabSz="680314"/>
            <a:r>
              <a:rPr lang="en-US" sz="2976" b="1" kern="1200" cap="all" baseline="0" dirty="0">
                <a:solidFill>
                  <a:schemeClr val="tx1"/>
                </a:solidFill>
                <a:effectLst/>
                <a:latin typeface="+mj-lt"/>
                <a:ea typeface="+mj-ea"/>
                <a:cs typeface="+mj-cs"/>
              </a:rPr>
              <a:t>Tourniquet placed at the sight of hemorrhage</a:t>
            </a:r>
            <a:endParaRPr lang="en-US" sz="4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9402" y="1017966"/>
            <a:ext cx="6687897" cy="4521018"/>
          </a:xfrm>
          <a:prstGeom prst="rect">
            <a:avLst/>
          </a:prstGeom>
          <a:ln w="88900" cap="sq" cmpd="thickThin">
            <a:solidFill>
              <a:srgbClr val="000000"/>
            </a:solidFill>
            <a:prstDash val="solid"/>
            <a:miter lim="800000"/>
          </a:ln>
          <a:effectLst>
            <a:innerShdw blurRad="76200">
              <a:srgbClr val="000000"/>
            </a:innerShdw>
          </a:effectLst>
        </p:spPr>
      </p:pic>
      <p:sp>
        <p:nvSpPr>
          <p:cNvPr id="3" name="Oval 2"/>
          <p:cNvSpPr/>
          <p:nvPr/>
        </p:nvSpPr>
        <p:spPr>
          <a:xfrm>
            <a:off x="4330628" y="1346461"/>
            <a:ext cx="2414328" cy="208383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1359346" y="1080745"/>
            <a:ext cx="2414328" cy="234954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6311153" y="2090235"/>
            <a:ext cx="1449409" cy="8933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83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1012" y="1300785"/>
            <a:ext cx="8689976" cy="2509213"/>
          </a:xfrm>
        </p:spPr>
        <p:txBody>
          <a:bodyPr vert="horz" lIns="91440" tIns="45720" rIns="91440" bIns="45720" rtlCol="0" anchor="b">
            <a:normAutofit/>
          </a:bodyPr>
          <a:lstStyle/>
          <a:p>
            <a:r>
              <a:rPr lang="en-US" sz="4800" b="1" dirty="0"/>
              <a:t>XSTAT-12</a:t>
            </a:r>
          </a:p>
        </p:txBody>
      </p:sp>
      <p:pic>
        <p:nvPicPr>
          <p:cNvPr id="4" name="Content Placeholder 3"/>
          <p:cNvPicPr>
            <a:picLocks noGrp="1" noChangeAspect="1"/>
          </p:cNvPicPr>
          <p:nvPr>
            <p:ph idx="1"/>
          </p:nvPr>
        </p:nvPicPr>
        <p:blipFill rotWithShape="1">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rcRect t="20495"/>
          <a:stretch/>
        </p:blipFill>
        <p:spPr>
          <a:xfrm>
            <a:off x="20" y="10"/>
            <a:ext cx="12191980" cy="6857990"/>
          </a:xfrm>
          <a:prstGeom prst="rect">
            <a:avLst/>
          </a:prstGeom>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498781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70382" y="1358901"/>
            <a:ext cx="3707844" cy="2730498"/>
          </a:xfrm>
        </p:spPr>
        <p:txBody>
          <a:bodyPr vert="horz" lIns="91440" tIns="45720" rIns="91440" bIns="45720" rtlCol="0" anchor="b">
            <a:normAutofit/>
          </a:bodyPr>
          <a:lstStyle/>
          <a:p>
            <a:r>
              <a:rPr lang="en-US" sz="3700" b="1"/>
              <a:t>Syringe filled with sponges that expand </a:t>
            </a:r>
            <a:br>
              <a:rPr lang="en-US" sz="3700" b="1"/>
            </a:br>
            <a:r>
              <a:rPr lang="en-US" sz="3700" b="1"/>
              <a:t>to fill wound</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3485" r="15081" b="-1"/>
          <a:stretch/>
        </p:blipFill>
        <p:spPr>
          <a:xfrm>
            <a:off x="8860" y="10"/>
            <a:ext cx="6924201" cy="6857990"/>
          </a:xfrm>
          <a:prstGeom prst="rect">
            <a:avLst/>
          </a:prstGeom>
        </p:spPr>
      </p:pic>
    </p:spTree>
    <p:extLst>
      <p:ext uri="{BB962C8B-B14F-4D97-AF65-F5344CB8AC3E}">
        <p14:creationId xmlns:p14="http://schemas.microsoft.com/office/powerpoint/2010/main" val="3268555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E29EEB-99FA-A1C2-DFB7-01BD0B87F53F}"/>
              </a:ext>
            </a:extLst>
          </p:cNvPr>
          <p:cNvSpPr txBox="1"/>
          <p:nvPr/>
        </p:nvSpPr>
        <p:spPr>
          <a:xfrm>
            <a:off x="718968" y="2776667"/>
            <a:ext cx="3740509" cy="2271583"/>
          </a:xfrm>
          <a:prstGeom prst="rect">
            <a:avLst/>
          </a:prstGeom>
        </p:spPr>
        <p:txBody>
          <a:bodyPr vert="horz" lIns="91440" tIns="45720" rIns="91440" bIns="45720" rtlCol="0">
            <a:normAutofit/>
          </a:bodyPr>
          <a:lstStyle/>
          <a:p>
            <a:pPr algn="ctr" defTabSz="914400">
              <a:lnSpc>
                <a:spcPct val="120000"/>
              </a:lnSpc>
              <a:spcAft>
                <a:spcPts val="600"/>
              </a:spcAft>
              <a:buClr>
                <a:schemeClr val="tx1"/>
              </a:buClr>
            </a:pPr>
            <a:r>
              <a:rPr lang="en-US" sz="2400" b="1" cap="all" dirty="0"/>
              <a:t>Step one:</a:t>
            </a:r>
          </a:p>
          <a:p>
            <a:pPr algn="ctr" defTabSz="914400">
              <a:lnSpc>
                <a:spcPct val="120000"/>
              </a:lnSpc>
              <a:spcAft>
                <a:spcPts val="600"/>
              </a:spcAft>
              <a:buClr>
                <a:schemeClr val="tx1"/>
              </a:buClr>
            </a:pPr>
            <a:r>
              <a:rPr lang="en-US" sz="2400" b="1" cap="all" dirty="0"/>
              <a:t>Place Syringe in Wound</a:t>
            </a:r>
            <a:endParaRPr lang="en-US" sz="2400" cap="all" dirty="0"/>
          </a:p>
        </p:txBody>
      </p:sp>
      <p:sp>
        <p:nvSpPr>
          <p:cNvPr id="2" name="Title 1"/>
          <p:cNvSpPr>
            <a:spLocks noGrp="1"/>
          </p:cNvSpPr>
          <p:nvPr>
            <p:ph type="title"/>
          </p:nvPr>
        </p:nvSpPr>
        <p:spPr>
          <a:xfrm>
            <a:off x="718962" y="1078979"/>
            <a:ext cx="3740515" cy="1573863"/>
          </a:xfrm>
        </p:spPr>
        <p:txBody>
          <a:bodyPr vert="horz" lIns="91440" tIns="45720" rIns="91440" bIns="45720" rtlCol="0" anchor="ctr">
            <a:normAutofit/>
          </a:bodyPr>
          <a:lstStyle/>
          <a:p>
            <a:r>
              <a:rPr lang="en-US" b="1" dirty="0"/>
              <a:t>How to use xstat-12</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1204" r="1638" b="-1"/>
          <a:stretch/>
        </p:blipFill>
        <p:spPr>
          <a:xfrm>
            <a:off x="4849095" y="781050"/>
            <a:ext cx="5955983" cy="511162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08518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E29EEB-99FA-A1C2-DFB7-01BD0B87F53F}"/>
              </a:ext>
            </a:extLst>
          </p:cNvPr>
          <p:cNvSpPr txBox="1"/>
          <p:nvPr/>
        </p:nvSpPr>
        <p:spPr>
          <a:xfrm>
            <a:off x="718968" y="2776667"/>
            <a:ext cx="3740509" cy="2271583"/>
          </a:xfrm>
          <a:prstGeom prst="rect">
            <a:avLst/>
          </a:prstGeom>
        </p:spPr>
        <p:txBody>
          <a:bodyPr vert="horz" lIns="91440" tIns="45720" rIns="91440" bIns="45720" rtlCol="0">
            <a:normAutofit/>
          </a:bodyPr>
          <a:lstStyle/>
          <a:p>
            <a:pPr algn="ctr" defTabSz="914400">
              <a:lnSpc>
                <a:spcPct val="120000"/>
              </a:lnSpc>
              <a:spcAft>
                <a:spcPts val="600"/>
              </a:spcAft>
              <a:buClr>
                <a:schemeClr val="tx1"/>
              </a:buClr>
            </a:pPr>
            <a:endParaRPr lang="en-US" sz="2400" cap="all" dirty="0"/>
          </a:p>
        </p:txBody>
      </p:sp>
      <p:sp>
        <p:nvSpPr>
          <p:cNvPr id="2" name="Title 1"/>
          <p:cNvSpPr>
            <a:spLocks noGrp="1"/>
          </p:cNvSpPr>
          <p:nvPr>
            <p:ph type="title"/>
          </p:nvPr>
        </p:nvSpPr>
        <p:spPr>
          <a:xfrm>
            <a:off x="718962" y="1078979"/>
            <a:ext cx="3740515" cy="1573863"/>
          </a:xfrm>
        </p:spPr>
        <p:txBody>
          <a:bodyPr vert="horz" lIns="91440" tIns="45720" rIns="91440" bIns="45720" rtlCol="0" anchor="ctr">
            <a:normAutofit/>
          </a:bodyPr>
          <a:lstStyle/>
          <a:p>
            <a:r>
              <a:rPr lang="en-US" b="1" dirty="0"/>
              <a:t>How to use xstat-12</a:t>
            </a:r>
          </a:p>
        </p:txBody>
      </p:sp>
      <p:sp>
        <p:nvSpPr>
          <p:cNvPr id="9" name="Content Placeholder 8">
            <a:extLst>
              <a:ext uri="{FF2B5EF4-FFF2-40B4-BE49-F238E27FC236}">
                <a16:creationId xmlns:a16="http://schemas.microsoft.com/office/drawing/2014/main" id="{2B933E7D-7994-1961-6769-7739B5808B3A}"/>
              </a:ext>
            </a:extLst>
          </p:cNvPr>
          <p:cNvSpPr>
            <a:spLocks noGrp="1"/>
          </p:cNvSpPr>
          <p:nvPr>
            <p:ph idx="1"/>
          </p:nvPr>
        </p:nvSpPr>
        <p:spPr>
          <a:xfrm>
            <a:off x="1165778" y="2914648"/>
            <a:ext cx="2846882" cy="1609727"/>
          </a:xfrm>
        </p:spPr>
        <p:txBody>
          <a:bodyPr>
            <a:noAutofit/>
          </a:bodyPr>
          <a:lstStyle/>
          <a:p>
            <a:pPr marL="0" indent="0" algn="ctr">
              <a:buNone/>
            </a:pPr>
            <a:r>
              <a:rPr lang="en-US" sz="2400" b="1" dirty="0"/>
              <a:t>STEP 2:</a:t>
            </a:r>
          </a:p>
          <a:p>
            <a:pPr marL="0" indent="0" algn="ctr">
              <a:buNone/>
            </a:pPr>
            <a:r>
              <a:rPr lang="en-US" sz="2400" b="1" dirty="0"/>
              <a:t>INJECT SPONGES</a:t>
            </a:r>
          </a:p>
          <a:p>
            <a:pPr marL="0" indent="0">
              <a:buNone/>
            </a:pPr>
            <a:endParaRPr lang="en-US" sz="2400" b="1" dirty="0"/>
          </a:p>
        </p:txBody>
      </p:sp>
      <p:pic>
        <p:nvPicPr>
          <p:cNvPr id="10" name="Picture 2">
            <a:extLst>
              <a:ext uri="{FF2B5EF4-FFF2-40B4-BE49-F238E27FC236}">
                <a16:creationId xmlns:a16="http://schemas.microsoft.com/office/drawing/2014/main" id="{2AA75BAB-F048-F0BC-C9C4-9C1E1310D0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25" y="873201"/>
            <a:ext cx="6216097" cy="511159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687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E29EEB-99FA-A1C2-DFB7-01BD0B87F53F}"/>
              </a:ext>
            </a:extLst>
          </p:cNvPr>
          <p:cNvSpPr txBox="1"/>
          <p:nvPr/>
        </p:nvSpPr>
        <p:spPr>
          <a:xfrm>
            <a:off x="718968" y="2776667"/>
            <a:ext cx="3740509" cy="2271583"/>
          </a:xfrm>
          <a:prstGeom prst="rect">
            <a:avLst/>
          </a:prstGeom>
        </p:spPr>
        <p:txBody>
          <a:bodyPr vert="horz" lIns="91440" tIns="45720" rIns="91440" bIns="45720" rtlCol="0">
            <a:normAutofit/>
          </a:bodyPr>
          <a:lstStyle/>
          <a:p>
            <a:pPr algn="ctr" defTabSz="914400">
              <a:lnSpc>
                <a:spcPct val="120000"/>
              </a:lnSpc>
              <a:spcAft>
                <a:spcPts val="600"/>
              </a:spcAft>
              <a:buClr>
                <a:schemeClr val="tx1"/>
              </a:buClr>
            </a:pPr>
            <a:endParaRPr lang="en-US" sz="2400" cap="all" dirty="0"/>
          </a:p>
        </p:txBody>
      </p:sp>
      <p:sp>
        <p:nvSpPr>
          <p:cNvPr id="2" name="Title 1"/>
          <p:cNvSpPr>
            <a:spLocks noGrp="1"/>
          </p:cNvSpPr>
          <p:nvPr>
            <p:ph type="title"/>
          </p:nvPr>
        </p:nvSpPr>
        <p:spPr>
          <a:xfrm>
            <a:off x="718962" y="1078979"/>
            <a:ext cx="3740515" cy="1573863"/>
          </a:xfrm>
        </p:spPr>
        <p:txBody>
          <a:bodyPr vert="horz" lIns="91440" tIns="45720" rIns="91440" bIns="45720" rtlCol="0" anchor="ctr">
            <a:normAutofit/>
          </a:bodyPr>
          <a:lstStyle/>
          <a:p>
            <a:r>
              <a:rPr lang="en-US" b="1" dirty="0"/>
              <a:t>How to use xstat-12</a:t>
            </a:r>
          </a:p>
        </p:txBody>
      </p:sp>
      <p:sp>
        <p:nvSpPr>
          <p:cNvPr id="9" name="Content Placeholder 8">
            <a:extLst>
              <a:ext uri="{FF2B5EF4-FFF2-40B4-BE49-F238E27FC236}">
                <a16:creationId xmlns:a16="http://schemas.microsoft.com/office/drawing/2014/main" id="{2B933E7D-7994-1961-6769-7739B5808B3A}"/>
              </a:ext>
            </a:extLst>
          </p:cNvPr>
          <p:cNvSpPr>
            <a:spLocks noGrp="1"/>
          </p:cNvSpPr>
          <p:nvPr>
            <p:ph idx="1"/>
          </p:nvPr>
        </p:nvSpPr>
        <p:spPr>
          <a:xfrm>
            <a:off x="1165778" y="2914648"/>
            <a:ext cx="2846882" cy="2038352"/>
          </a:xfrm>
        </p:spPr>
        <p:txBody>
          <a:bodyPr>
            <a:noAutofit/>
          </a:bodyPr>
          <a:lstStyle/>
          <a:p>
            <a:pPr marL="0" indent="0" algn="ctr">
              <a:buNone/>
            </a:pPr>
            <a:r>
              <a:rPr lang="en-US" sz="2400" b="1" dirty="0"/>
              <a:t>STEP 3:</a:t>
            </a:r>
          </a:p>
          <a:p>
            <a:pPr marL="0" indent="0" algn="ctr">
              <a:buNone/>
            </a:pPr>
            <a:r>
              <a:rPr lang="en-US" sz="2400" b="1" dirty="0"/>
              <a:t>SPONGES EXPAND TO TAMPONADE BLEEDING </a:t>
            </a:r>
          </a:p>
          <a:p>
            <a:pPr marL="0" indent="0">
              <a:buNone/>
            </a:pPr>
            <a:endParaRPr lang="en-US" sz="2400" b="1" dirty="0"/>
          </a:p>
        </p:txBody>
      </p:sp>
      <p:pic>
        <p:nvPicPr>
          <p:cNvPr id="4" name="Picture 3">
            <a:extLst>
              <a:ext uri="{FF2B5EF4-FFF2-40B4-BE49-F238E27FC236}">
                <a16:creationId xmlns:a16="http://schemas.microsoft.com/office/drawing/2014/main" id="{CA7DC50B-5096-82A1-65A3-41AEAA4C0BBE}"/>
              </a:ext>
            </a:extLst>
          </p:cNvPr>
          <p:cNvPicPr>
            <a:picLocks noChangeAspect="1"/>
          </p:cNvPicPr>
          <p:nvPr/>
        </p:nvPicPr>
        <p:blipFill>
          <a:blip r:embed="rId2"/>
          <a:stretch>
            <a:fillRect/>
          </a:stretch>
        </p:blipFill>
        <p:spPr>
          <a:xfrm>
            <a:off x="4858581" y="868458"/>
            <a:ext cx="6419644" cy="5121084"/>
          </a:xfrm>
          <a:prstGeom prst="rect">
            <a:avLst/>
          </a:prstGeom>
        </p:spPr>
      </p:pic>
    </p:spTree>
    <p:extLst>
      <p:ext uri="{BB962C8B-B14F-4D97-AF65-F5344CB8AC3E}">
        <p14:creationId xmlns:p14="http://schemas.microsoft.com/office/powerpoint/2010/main" val="1290680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1C71A-335C-4033-81C5-89F2193E22B9}"/>
              </a:ext>
            </a:extLst>
          </p:cNvPr>
          <p:cNvSpPr>
            <a:spLocks noGrp="1"/>
          </p:cNvSpPr>
          <p:nvPr>
            <p:ph type="title"/>
          </p:nvPr>
        </p:nvSpPr>
        <p:spPr>
          <a:xfrm>
            <a:off x="0" y="0"/>
            <a:ext cx="12192000" cy="1143000"/>
          </a:xfrm>
        </p:spPr>
        <p:txBody>
          <a:bodyPr>
            <a:normAutofit/>
          </a:bodyPr>
          <a:lstStyle/>
          <a:p>
            <a:pPr algn="ctr"/>
            <a:r>
              <a:rPr lang="en-US" sz="4000" b="1" dirty="0"/>
              <a:t>Two Sizes: XSTAT-12 and XSTAT- 30</a:t>
            </a:r>
          </a:p>
        </p:txBody>
      </p:sp>
      <p:pic>
        <p:nvPicPr>
          <p:cNvPr id="4" name="xstat30 videos">
            <a:hlinkClick r:id="" action="ppaction://media"/>
            <a:extLst>
              <a:ext uri="{FF2B5EF4-FFF2-40B4-BE49-F238E27FC236}">
                <a16:creationId xmlns:a16="http://schemas.microsoft.com/office/drawing/2014/main" id="{7485DE60-8757-471A-8B13-0F16B00A02DB}"/>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090988" y="1423988"/>
            <a:ext cx="4008437" cy="4008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a16="http://schemas.microsoft.com/office/drawing/2014/main" id="{11B1D4A0-68FD-4649-BE23-093645E13475}"/>
              </a:ext>
            </a:extLst>
          </p:cNvPr>
          <p:cNvSpPr/>
          <p:nvPr/>
        </p:nvSpPr>
        <p:spPr>
          <a:xfrm>
            <a:off x="0" y="6550223"/>
            <a:ext cx="12192000" cy="276999"/>
          </a:xfrm>
          <a:prstGeom prst="rect">
            <a:avLst/>
          </a:prstGeom>
        </p:spPr>
        <p:txBody>
          <a:bodyPr wrap="square">
            <a:spAutoFit/>
          </a:bodyPr>
          <a:lstStyle/>
          <a:p>
            <a:r>
              <a:rPr lang="en-US" sz="1200" b="1" dirty="0"/>
              <a:t>SOURCE: </a:t>
            </a:r>
            <a:r>
              <a:rPr lang="en-US" sz="1200" dirty="0"/>
              <a:t>https://www.revmedx.com/xstat/</a:t>
            </a:r>
          </a:p>
        </p:txBody>
      </p:sp>
    </p:spTree>
    <p:extLst>
      <p:ext uri="{BB962C8B-B14F-4D97-AF65-F5344CB8AC3E}">
        <p14:creationId xmlns:p14="http://schemas.microsoft.com/office/powerpoint/2010/main" val="409895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1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after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33475"/>
          </a:xfrm>
        </p:spPr>
        <p:txBody>
          <a:bodyPr>
            <a:normAutofit/>
          </a:bodyPr>
          <a:lstStyle/>
          <a:p>
            <a:pPr algn="ctr"/>
            <a:r>
              <a:rPr lang="en-US" sz="4000" b="1" dirty="0"/>
              <a:t>Combat Ready Clamp (CROC)</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5825" y="1300163"/>
            <a:ext cx="6980349" cy="478738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21556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76781"/>
          </a:xfrm>
        </p:spPr>
        <p:txBody>
          <a:bodyPr>
            <a:normAutofit/>
          </a:bodyPr>
          <a:lstStyle/>
          <a:p>
            <a:pPr algn="ctr"/>
            <a:r>
              <a:rPr lang="en-US" sz="4000" b="1"/>
              <a:t>The Areas in Question</a:t>
            </a:r>
            <a:endParaRPr lang="en-US" sz="4000" b="1" dirty="0"/>
          </a:p>
        </p:txBody>
      </p:sp>
      <p:pic>
        <p:nvPicPr>
          <p:cNvPr id="12" name="Content Placeholder 11" descr="A person in military uniform&#10;&#10;Description automatically generated with low confidence">
            <a:extLst>
              <a:ext uri="{FF2B5EF4-FFF2-40B4-BE49-F238E27FC236}">
                <a16:creationId xmlns:a16="http://schemas.microsoft.com/office/drawing/2014/main" id="{FFD3874F-AA87-7590-E84B-E0724D61A8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41712" y="1240192"/>
            <a:ext cx="4708572" cy="5446821"/>
          </a:xfrm>
          <a:prstGeom prst="rect">
            <a:avLst/>
          </a:prstGeom>
          <a:ln w="88900" cap="sq" cmpd="thickThin">
            <a:solidFill>
              <a:srgbClr val="000000"/>
            </a:solidFill>
            <a:prstDash val="solid"/>
            <a:miter lim="800000"/>
          </a:ln>
          <a:effectLst>
            <a:innerShdw blurRad="76200">
              <a:srgbClr val="000000"/>
            </a:innerShdw>
          </a:effectLst>
        </p:spPr>
      </p:pic>
      <p:sp>
        <p:nvSpPr>
          <p:cNvPr id="7" name="Rectangle 6"/>
          <p:cNvSpPr/>
          <p:nvPr/>
        </p:nvSpPr>
        <p:spPr>
          <a:xfrm>
            <a:off x="5480330" y="1565902"/>
            <a:ext cx="1036346" cy="73057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p:cNvSpPr/>
          <p:nvPr/>
        </p:nvSpPr>
        <p:spPr>
          <a:xfrm>
            <a:off x="4496474" y="2704596"/>
            <a:ext cx="656822" cy="1043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786095" y="2520659"/>
            <a:ext cx="656822" cy="1043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1576">
            <a:off x="5137669" y="5136875"/>
            <a:ext cx="656822" cy="1043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95998" y="5154358"/>
            <a:ext cx="656822" cy="1043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149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39938" name="Title 1"/>
          <p:cNvSpPr>
            <a:spLocks noGrp="1"/>
          </p:cNvSpPr>
          <p:nvPr>
            <p:ph type="ctrTitle"/>
          </p:nvPr>
        </p:nvSpPr>
        <p:spPr>
          <a:xfrm>
            <a:off x="-3" y="1419900"/>
            <a:ext cx="4059934" cy="4618950"/>
          </a:xfrm>
        </p:spPr>
        <p:txBody>
          <a:bodyPr vert="horz" lIns="91440" tIns="45720" rIns="91440" bIns="45720" rtlCol="0" anchor="ctr">
            <a:normAutofit/>
          </a:bodyPr>
          <a:lstStyle/>
          <a:p>
            <a:pPr algn="l">
              <a:defRPr/>
            </a:pPr>
            <a:r>
              <a:rPr lang="en-US" sz="3400" b="1" dirty="0"/>
              <a:t>FDA-Approved</a:t>
            </a:r>
            <a:br>
              <a:rPr lang="en-US" sz="3400" b="1" dirty="0"/>
            </a:br>
            <a:br>
              <a:rPr lang="en-US" sz="3400" b="1" dirty="0"/>
            </a:br>
            <a:r>
              <a:rPr lang="en-US" sz="3400" b="1" dirty="0" err="1"/>
              <a:t>CRoC</a:t>
            </a:r>
            <a:r>
              <a:rPr lang="en-US" sz="3400" b="1" dirty="0"/>
              <a:t> Application </a:t>
            </a:r>
            <a:br>
              <a:rPr lang="en-US" sz="3400" b="1" dirty="0"/>
            </a:br>
            <a:br>
              <a:rPr lang="en-US" sz="3400" b="1" dirty="0"/>
            </a:br>
            <a:r>
              <a:rPr lang="en-US" sz="3400" b="1" dirty="0"/>
              <a:t>Points</a:t>
            </a:r>
          </a:p>
        </p:txBody>
      </p:sp>
      <p:sp>
        <p:nvSpPr>
          <p:cNvPr id="39939" name="Content Placeholder 2"/>
          <p:cNvSpPr>
            <a:spLocks noGrp="1"/>
          </p:cNvSpPr>
          <p:nvPr>
            <p:ph type="subTitle" idx="1"/>
          </p:nvPr>
        </p:nvSpPr>
        <p:spPr>
          <a:xfrm>
            <a:off x="4059931" y="1419899"/>
            <a:ext cx="8132065" cy="4543004"/>
          </a:xfrm>
        </p:spPr>
        <p:txBody>
          <a:bodyPr vert="horz" lIns="91440" tIns="45720" rIns="91440" bIns="45720" rtlCol="0" anchor="ctr">
            <a:normAutofit/>
          </a:bodyPr>
          <a:lstStyle/>
          <a:p>
            <a:pPr marL="342900" indent="-342900" algn="l">
              <a:lnSpc>
                <a:spcPct val="110000"/>
              </a:lnSpc>
              <a:buFont typeface="Arial" panose="020B0604020202020204" pitchFamily="34" charset="0"/>
              <a:buChar char="•"/>
              <a:defRPr/>
            </a:pPr>
            <a:r>
              <a:rPr lang="en-US" sz="2000" dirty="0">
                <a:solidFill>
                  <a:schemeClr val="tx1"/>
                </a:solidFill>
              </a:rPr>
              <a:t>The Combat Ready Clamp is indicated for use on the battlefield to control difficult bleeds in the inguinal area.</a:t>
            </a:r>
          </a:p>
          <a:p>
            <a:pPr marL="800100" lvl="1" indent="-342900" algn="l">
              <a:lnSpc>
                <a:spcPct val="110000"/>
              </a:lnSpc>
              <a:buFont typeface="Arial" panose="020B0604020202020204" pitchFamily="34" charset="0"/>
              <a:buChar char="•"/>
              <a:defRPr/>
            </a:pPr>
            <a:r>
              <a:rPr lang="en-US" sz="1800" dirty="0">
                <a:solidFill>
                  <a:schemeClr val="tx1"/>
                </a:solidFill>
              </a:rPr>
              <a:t>(FDA approved indication)</a:t>
            </a:r>
          </a:p>
          <a:p>
            <a:pPr lvl="1" algn="l">
              <a:lnSpc>
                <a:spcPct val="110000"/>
              </a:lnSpc>
              <a:defRPr/>
            </a:pPr>
            <a:endParaRPr lang="en-US" sz="1800" dirty="0">
              <a:solidFill>
                <a:schemeClr val="tx1"/>
              </a:solidFill>
            </a:endParaRPr>
          </a:p>
          <a:p>
            <a:pPr marL="114300" indent="-342900" algn="l">
              <a:lnSpc>
                <a:spcPct val="110000"/>
              </a:lnSpc>
              <a:buFont typeface="Wingdings" panose="05000000000000000000" pitchFamily="2" charset="2"/>
              <a:buChar char="v"/>
              <a:defRPr/>
            </a:pPr>
            <a:r>
              <a:rPr lang="en-US" sz="2000" b="1" dirty="0">
                <a:solidFill>
                  <a:schemeClr val="tx1"/>
                </a:solidFill>
              </a:rPr>
              <a:t>Note: The </a:t>
            </a:r>
            <a:r>
              <a:rPr lang="en-US" sz="2000" b="1" dirty="0" err="1">
                <a:solidFill>
                  <a:schemeClr val="tx1"/>
                </a:solidFill>
              </a:rPr>
              <a:t>CRoC</a:t>
            </a:r>
            <a:r>
              <a:rPr lang="en-US" sz="2000" b="1" dirty="0">
                <a:solidFill>
                  <a:schemeClr val="tx1"/>
                </a:solidFill>
              </a:rPr>
              <a:t> should NOT be applied above the inguinal ligament. </a:t>
            </a:r>
          </a:p>
          <a:p>
            <a:pPr algn="l">
              <a:lnSpc>
                <a:spcPct val="110000"/>
              </a:lnSpc>
              <a:defRPr/>
            </a:pPr>
            <a:endParaRPr lang="en-US" sz="2000" b="1" dirty="0">
              <a:solidFill>
                <a:schemeClr val="tx1"/>
              </a:solidFill>
            </a:endParaRPr>
          </a:p>
          <a:p>
            <a:pPr indent="-228600" algn="l">
              <a:lnSpc>
                <a:spcPct val="110000"/>
              </a:lnSpc>
              <a:buFont typeface="Arial" panose="020B0604020202020204" pitchFamily="34" charset="0"/>
              <a:buChar char="•"/>
              <a:defRPr/>
            </a:pPr>
            <a:r>
              <a:rPr lang="en-US" sz="2000" dirty="0">
                <a:solidFill>
                  <a:schemeClr val="tx1"/>
                </a:solidFill>
              </a:rPr>
              <a:t>There are two modes of use for the </a:t>
            </a:r>
            <a:r>
              <a:rPr lang="en-US" sz="2000" dirty="0" err="1">
                <a:solidFill>
                  <a:schemeClr val="tx1"/>
                </a:solidFill>
              </a:rPr>
              <a:t>CRoC</a:t>
            </a:r>
            <a:r>
              <a:rPr lang="en-US" sz="2000" dirty="0">
                <a:solidFill>
                  <a:schemeClr val="tx1"/>
                </a:solidFill>
              </a:rPr>
              <a:t>:</a:t>
            </a:r>
          </a:p>
          <a:p>
            <a:pPr lvl="1" indent="-228600" algn="l">
              <a:lnSpc>
                <a:spcPct val="110000"/>
              </a:lnSpc>
              <a:buFont typeface="Arial" panose="020B0604020202020204" pitchFamily="34" charset="0"/>
              <a:buChar char="•"/>
              <a:defRPr/>
            </a:pPr>
            <a:r>
              <a:rPr lang="en-US" sz="1800" dirty="0"/>
              <a:t>Direct pressure: Use directly on the site of external hemorrhage for bleeding sites below the inguinal ligament</a:t>
            </a:r>
          </a:p>
          <a:p>
            <a:pPr lvl="1" indent="-228600" algn="l">
              <a:lnSpc>
                <a:spcPct val="110000"/>
              </a:lnSpc>
              <a:buFont typeface="Arial" panose="020B0604020202020204" pitchFamily="34" charset="0"/>
              <a:buChar char="•"/>
              <a:defRPr/>
            </a:pPr>
            <a:r>
              <a:rPr lang="en-US" sz="1800" dirty="0"/>
              <a:t>Proximal Pressure: Use at or just below the inguinal ligament to compress the external iliac/femoral artery</a:t>
            </a:r>
          </a:p>
        </p:txBody>
      </p:sp>
    </p:spTree>
    <p:extLst>
      <p:ext uri="{BB962C8B-B14F-4D97-AF65-F5344CB8AC3E}">
        <p14:creationId xmlns:p14="http://schemas.microsoft.com/office/powerpoint/2010/main" val="4103018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7"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a:extLst>
              <a:ext uri="{FF2B5EF4-FFF2-40B4-BE49-F238E27FC236}">
                <a16:creationId xmlns:a16="http://schemas.microsoft.com/office/drawing/2014/main" id="{CAD20AEA-7CAF-4A83-BE2E-EAF010B8B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9" name="Rectangle 12">
            <a:extLst>
              <a:ext uri="{FF2B5EF4-FFF2-40B4-BE49-F238E27FC236}">
                <a16:creationId xmlns:a16="http://schemas.microsoft.com/office/drawing/2014/main" id="{4A391C69-E52F-4DC0-B51A-0DABC5484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4">
            <a:extLst>
              <a:ext uri="{FF2B5EF4-FFF2-40B4-BE49-F238E27FC236}">
                <a16:creationId xmlns:a16="http://schemas.microsoft.com/office/drawing/2014/main" id="{048390FD-448E-4FF2-AEE8-C46960568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59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16">
            <a:extLst>
              <a:ext uri="{FF2B5EF4-FFF2-40B4-BE49-F238E27FC236}">
                <a16:creationId xmlns:a16="http://schemas.microsoft.com/office/drawing/2014/main" id="{0BD259F2-A289-4420-B3EB-BBC6A904F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p:cNvPicPr>
            <a:picLocks noGrp="1" noChangeAspect="1"/>
          </p:cNvPicPr>
          <p:nvPr>
            <p:ph idx="1"/>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10164" r="19339"/>
          <a:stretch/>
        </p:blipFill>
        <p:spPr>
          <a:xfrm>
            <a:off x="7357274" y="10"/>
            <a:ext cx="4834726" cy="6857990"/>
          </a:xfrm>
          <a:prstGeom prst="rect">
            <a:avLst/>
          </a:prstGeom>
        </p:spPr>
      </p:pic>
      <p:sp>
        <p:nvSpPr>
          <p:cNvPr id="2" name="Title 1"/>
          <p:cNvSpPr>
            <a:spLocks noGrp="1"/>
          </p:cNvSpPr>
          <p:nvPr>
            <p:ph type="title"/>
          </p:nvPr>
        </p:nvSpPr>
        <p:spPr>
          <a:xfrm>
            <a:off x="997968" y="2495550"/>
            <a:ext cx="5280026" cy="1565274"/>
          </a:xfrm>
        </p:spPr>
        <p:txBody>
          <a:bodyPr vert="horz" lIns="91440" tIns="45720" rIns="91440" bIns="45720" rtlCol="0" anchor="b">
            <a:normAutofit/>
          </a:bodyPr>
          <a:lstStyle/>
          <a:p>
            <a:r>
              <a:rPr lang="en-US" sz="4800" b="1" dirty="0"/>
              <a:t>Croc example in the field</a:t>
            </a:r>
          </a:p>
        </p:txBody>
      </p:sp>
    </p:spTree>
    <p:extLst>
      <p:ext uri="{BB962C8B-B14F-4D97-AF65-F5344CB8AC3E}">
        <p14:creationId xmlns:p14="http://schemas.microsoft.com/office/powerpoint/2010/main" val="1380000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kin Incision Animatio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43465" y="1490168"/>
            <a:ext cx="6909479" cy="3886581"/>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196407" y="1069456"/>
            <a:ext cx="3352128" cy="1573863"/>
          </a:xfrm>
        </p:spPr>
        <p:txBody>
          <a:bodyPr>
            <a:normAutofit/>
          </a:bodyPr>
          <a:lstStyle/>
          <a:p>
            <a:r>
              <a:rPr lang="en-US" sz="4000" b="1" dirty="0"/>
              <a:t>When all else Fails?</a:t>
            </a:r>
          </a:p>
        </p:txBody>
      </p:sp>
      <p:sp>
        <p:nvSpPr>
          <p:cNvPr id="3" name="Content Placeholder 2"/>
          <p:cNvSpPr>
            <a:spLocks noGrp="1"/>
          </p:cNvSpPr>
          <p:nvPr>
            <p:ph idx="1"/>
          </p:nvPr>
        </p:nvSpPr>
        <p:spPr>
          <a:xfrm>
            <a:off x="8196407" y="2312372"/>
            <a:ext cx="3352128" cy="3212127"/>
          </a:xfrm>
        </p:spPr>
        <p:txBody>
          <a:bodyPr>
            <a:normAutofit/>
          </a:bodyPr>
          <a:lstStyle/>
          <a:p>
            <a:pPr marL="0" indent="0">
              <a:buNone/>
            </a:pPr>
            <a:endParaRPr lang="en-US" sz="1800" dirty="0"/>
          </a:p>
          <a:p>
            <a:pPr marL="0" indent="0" algn="ctr">
              <a:buNone/>
            </a:pPr>
            <a:r>
              <a:rPr lang="en-US" sz="2800" b="1" dirty="0"/>
              <a:t>Use Surgical Exposure and control</a:t>
            </a:r>
          </a:p>
        </p:txBody>
      </p:sp>
    </p:spTree>
    <p:extLst>
      <p:ext uri="{BB962C8B-B14F-4D97-AF65-F5344CB8AC3E}">
        <p14:creationId xmlns:p14="http://schemas.microsoft.com/office/powerpoint/2010/main" val="257620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4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after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AD20AEA-7CAF-4A83-BE2E-EAF010B8B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4" name="Rectangle 13">
            <a:extLst>
              <a:ext uri="{FF2B5EF4-FFF2-40B4-BE49-F238E27FC236}">
                <a16:creationId xmlns:a16="http://schemas.microsoft.com/office/drawing/2014/main" id="{2255CADE-DCE0-447F-B290-2AE78E5E5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245587C-701C-48A1-9B6B-10C3DF81A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33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E5CF545-7AAF-4A13-8871-089E929E85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Content Placeholder 4"/>
          <p:cNvPicPr>
            <a:picLocks noGrp="1" noChangeAspect="1"/>
          </p:cNvPicPr>
          <p:nvPr>
            <p:ph idx="1"/>
          </p:nvPr>
        </p:nvPicPr>
        <p:blipFill rotWithShape="1">
          <a:blip r:embed="rId4">
            <a:extLst>
              <a:ext uri="{28A0092B-C50C-407E-A947-70E740481C1C}">
                <a14:useLocalDpi xmlns:a14="http://schemas.microsoft.com/office/drawing/2010/main" val="0"/>
              </a:ext>
            </a:extLst>
          </a:blip>
          <a:srcRect t="1509" b="7161"/>
          <a:stretch/>
        </p:blipFill>
        <p:spPr>
          <a:xfrm>
            <a:off x="8860" y="10"/>
            <a:ext cx="6924201" cy="6857990"/>
          </a:xfrm>
          <a:prstGeom prst="rect">
            <a:avLst/>
          </a:prstGeom>
        </p:spPr>
      </p:pic>
      <p:sp>
        <p:nvSpPr>
          <p:cNvPr id="2" name="Title 1"/>
          <p:cNvSpPr>
            <a:spLocks noGrp="1"/>
          </p:cNvSpPr>
          <p:nvPr>
            <p:ph type="title"/>
          </p:nvPr>
        </p:nvSpPr>
        <p:spPr>
          <a:xfrm>
            <a:off x="7570382" y="1358901"/>
            <a:ext cx="3707844" cy="2730498"/>
          </a:xfrm>
        </p:spPr>
        <p:txBody>
          <a:bodyPr vert="horz" lIns="91440" tIns="45720" rIns="91440" bIns="45720" rtlCol="0" anchor="b">
            <a:normAutofit/>
          </a:bodyPr>
          <a:lstStyle/>
          <a:p>
            <a:r>
              <a:rPr lang="en-US" sz="4400" b="1"/>
              <a:t>Surgical Exposure of the Axillary Artery</a:t>
            </a:r>
          </a:p>
        </p:txBody>
      </p:sp>
    </p:spTree>
    <p:extLst>
      <p:ext uri="{BB962C8B-B14F-4D97-AF65-F5344CB8AC3E}">
        <p14:creationId xmlns:p14="http://schemas.microsoft.com/office/powerpoint/2010/main" val="807894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9"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1" name="Rectangle 12">
            <a:extLst>
              <a:ext uri="{FF2B5EF4-FFF2-40B4-BE49-F238E27FC236}">
                <a16:creationId xmlns:a16="http://schemas.microsoft.com/office/drawing/2014/main" id="{7E2BA2D5-46A3-46C0-98C9-A072D543B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4">
            <a:extLst>
              <a:ext uri="{FF2B5EF4-FFF2-40B4-BE49-F238E27FC236}">
                <a16:creationId xmlns:a16="http://schemas.microsoft.com/office/drawing/2014/main" id="{3573895B-DA42-4260-AE1E-182BA41232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60120" y="1351166"/>
            <a:ext cx="6002432" cy="4153034"/>
          </a:xfrm>
          <a:prstGeom prst="rect">
            <a:avLst/>
          </a:prstGeom>
          <a:ln w="88900" cap="sq" cmpd="thickThin">
            <a:solidFill>
              <a:srgbClr val="000000"/>
            </a:solidFill>
            <a:prstDash val="solid"/>
            <a:miter lim="800000"/>
          </a:ln>
          <a:effectLst>
            <a:innerShdw blurRad="76200">
              <a:srgbClr val="000000"/>
            </a:innerShdw>
          </a:effectLst>
        </p:spPr>
      </p:pic>
      <p:sp>
        <p:nvSpPr>
          <p:cNvPr id="2" name="Title 1"/>
          <p:cNvSpPr>
            <a:spLocks noGrp="1"/>
          </p:cNvSpPr>
          <p:nvPr>
            <p:ph type="title"/>
          </p:nvPr>
        </p:nvSpPr>
        <p:spPr>
          <a:xfrm>
            <a:off x="7600236" y="1781175"/>
            <a:ext cx="3707844" cy="1817958"/>
          </a:xfrm>
        </p:spPr>
        <p:txBody>
          <a:bodyPr vert="horz" lIns="91440" tIns="45720" rIns="91440" bIns="45720" rtlCol="0" anchor="b">
            <a:normAutofit/>
          </a:bodyPr>
          <a:lstStyle/>
          <a:p>
            <a:r>
              <a:rPr lang="en-US" sz="4000" b="1" dirty="0"/>
              <a:t>Axillary Artery Exposure</a:t>
            </a:r>
          </a:p>
        </p:txBody>
      </p:sp>
    </p:spTree>
    <p:extLst>
      <p:ext uri="{BB962C8B-B14F-4D97-AF65-F5344CB8AC3E}">
        <p14:creationId xmlns:p14="http://schemas.microsoft.com/office/powerpoint/2010/main" val="2377480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D4DD4CF-9732-4771-98FE-77886DC91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8306" r="32171" b="-3"/>
          <a:stretch/>
        </p:blipFill>
        <p:spPr>
          <a:xfrm>
            <a:off x="1" y="10"/>
            <a:ext cx="7479157" cy="6857990"/>
          </a:xfrm>
          <a:prstGeom prst="rect">
            <a:avLst/>
          </a:prstGeom>
        </p:spPr>
      </p:pic>
      <p:sp>
        <p:nvSpPr>
          <p:cNvPr id="13" name="Rectangle 12">
            <a:extLst>
              <a:ext uri="{FF2B5EF4-FFF2-40B4-BE49-F238E27FC236}">
                <a16:creationId xmlns:a16="http://schemas.microsoft.com/office/drawing/2014/main" id="{A2861A9C-C970-4FFE-B67C-222B6F573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791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2FDF82E-EBD8-4EC5-AD10-CD9E70EE8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7986858" y="1471613"/>
            <a:ext cx="3352128" cy="3124200"/>
          </a:xfrm>
        </p:spPr>
        <p:txBody>
          <a:bodyPr>
            <a:noAutofit/>
          </a:bodyPr>
          <a:lstStyle/>
          <a:p>
            <a:r>
              <a:rPr lang="en-US" sz="4000" b="1" dirty="0"/>
              <a:t>Surgical exposure of the Iliac artery</a:t>
            </a:r>
          </a:p>
        </p:txBody>
      </p:sp>
      <p:sp>
        <p:nvSpPr>
          <p:cNvPr id="8" name="Content Placeholder 7">
            <a:extLst>
              <a:ext uri="{FF2B5EF4-FFF2-40B4-BE49-F238E27FC236}">
                <a16:creationId xmlns:a16="http://schemas.microsoft.com/office/drawing/2014/main" id="{DA555AFD-7380-1BC1-4441-7ADD261D4F5C}"/>
              </a:ext>
            </a:extLst>
          </p:cNvPr>
          <p:cNvSpPr>
            <a:spLocks noGrp="1"/>
          </p:cNvSpPr>
          <p:nvPr>
            <p:ph idx="1"/>
          </p:nvPr>
        </p:nvSpPr>
        <p:spPr>
          <a:xfrm>
            <a:off x="8196408" y="5362575"/>
            <a:ext cx="3352128" cy="885826"/>
          </a:xfrm>
        </p:spPr>
        <p:txBody>
          <a:bodyPr>
            <a:normAutofit/>
          </a:bodyPr>
          <a:lstStyle/>
          <a:p>
            <a:endParaRPr lang="en-US" sz="1800" dirty="0"/>
          </a:p>
        </p:txBody>
      </p:sp>
    </p:spTree>
    <p:extLst>
      <p:ext uri="{BB962C8B-B14F-4D97-AF65-F5344CB8AC3E}">
        <p14:creationId xmlns:p14="http://schemas.microsoft.com/office/powerpoint/2010/main" val="2640429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4" name="Rectangle 23">
            <a:extLst>
              <a:ext uri="{FF2B5EF4-FFF2-40B4-BE49-F238E27FC236}">
                <a16:creationId xmlns:a16="http://schemas.microsoft.com/office/drawing/2014/main" id="{9935250F-9475-4A7C-BD20-F3DD2BCA32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1">
            <a:extLst>
              <a:ext uri="{FF2B5EF4-FFF2-40B4-BE49-F238E27FC236}">
                <a16:creationId xmlns:a16="http://schemas.microsoft.com/office/drawing/2014/main" id="{CCE9F723-9A0F-4D08-A318-9BECBA07D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11548531" cy="6214534"/>
          </a:xfrm>
          <a:prstGeom prst="roundRect">
            <a:avLst>
              <a:gd name="adj" fmla="val 8642"/>
            </a:avLst>
          </a:pr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CC751CDD-D58E-46E4-9537-5DD051D62B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317287" y="965201"/>
            <a:ext cx="5557423" cy="4918074"/>
          </a:xfrm>
          <a:prstGeom prst="rect">
            <a:avLst/>
          </a:prstGeom>
        </p:spPr>
      </p:pic>
    </p:spTree>
    <p:extLst>
      <p:ext uri="{BB962C8B-B14F-4D97-AF65-F5344CB8AC3E}">
        <p14:creationId xmlns:p14="http://schemas.microsoft.com/office/powerpoint/2010/main" val="1298438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a:extLst>
              <a:ext uri="{FF2B5EF4-FFF2-40B4-BE49-F238E27FC236}">
                <a16:creationId xmlns:a16="http://schemas.microsoft.com/office/drawing/2014/main" id="{CAD20AEA-7CAF-4A83-BE2E-EAF010B8B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2" name="Rectangle 12">
            <a:extLst>
              <a:ext uri="{FF2B5EF4-FFF2-40B4-BE49-F238E27FC236}">
                <a16:creationId xmlns:a16="http://schemas.microsoft.com/office/drawing/2014/main" id="{7FDAA88F-5D25-49B0-B1C5-DC899E4A5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a:extLst>
              <a:ext uri="{FF2B5EF4-FFF2-40B4-BE49-F238E27FC236}">
                <a16:creationId xmlns:a16="http://schemas.microsoft.com/office/drawing/2014/main" id="{65125039-CA3B-4EBD-9365-54FA912E4E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5">
            <a:extLst>
              <a:ext uri="{FF2B5EF4-FFF2-40B4-BE49-F238E27FC236}">
                <a16:creationId xmlns:a16="http://schemas.microsoft.com/office/drawing/2014/main" id="{90E712EA-29C8-427E-A8F2-38BB66849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7439" y="1215213"/>
            <a:ext cx="6005039" cy="4940394"/>
          </a:xfrm>
          <a:prstGeom prst="roundRect">
            <a:avLst>
              <a:gd name="adj" fmla="val 4448"/>
            </a:avLst>
          </a:prstGeom>
          <a:solidFill>
            <a:srgbClr val="FFFFFF"/>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vert="horz" lIns="91440" tIns="45720" rIns="91440" bIns="45720" rtlCol="0" anchor="t">
            <a:normAutofit/>
          </a:bodyPr>
          <a:lstStyle/>
          <a:p>
            <a:pPr algn="ctr">
              <a:lnSpc>
                <a:spcPct val="120000"/>
              </a:lnSpc>
              <a:spcBef>
                <a:spcPts val="1000"/>
              </a:spcBef>
              <a:buClr>
                <a:schemeClr val="tx1"/>
              </a:buClr>
              <a:buFont typeface="Arial" panose="020B0604020202020204" pitchFamily="34" charset="0"/>
              <a:buNone/>
            </a:pPr>
            <a:endParaRPr lang="en-US" sz="3200" cap="all">
              <a:solidFill>
                <a:schemeClr val="bg1">
                  <a:lumMod val="50000"/>
                </a:schemeClr>
              </a:solidFill>
            </a:endParaRPr>
          </a:p>
        </p:txBody>
      </p:sp>
      <p:pic>
        <p:nvPicPr>
          <p:cNvPr id="19" name="Picture 18">
            <a:extLst>
              <a:ext uri="{FF2B5EF4-FFF2-40B4-BE49-F238E27FC236}">
                <a16:creationId xmlns:a16="http://schemas.microsoft.com/office/drawing/2014/main" id="{F81E24BF-59C1-4F7E-B758-FC580AE6DD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607" y="0"/>
            <a:ext cx="12192000" cy="6858000"/>
          </a:xfrm>
          <a:prstGeom prst="rect">
            <a:avLst/>
          </a:prstGeom>
        </p:spPr>
      </p:pic>
      <p:pic>
        <p:nvPicPr>
          <p:cNvPr id="4"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l="8079" r="5" b="5"/>
          <a:stretch/>
        </p:blipFill>
        <p:spPr>
          <a:xfrm>
            <a:off x="1371419" y="1678055"/>
            <a:ext cx="5037079" cy="4014710"/>
          </a:xfrm>
          <a:prstGeom prst="rect">
            <a:avLst/>
          </a:prstGeom>
          <a:ln w="88900" cap="sq" cmpd="thickThin">
            <a:solidFill>
              <a:srgbClr val="000000"/>
            </a:solidFill>
            <a:prstDash val="solid"/>
            <a:miter lim="800000"/>
          </a:ln>
          <a:effectLst>
            <a:innerShdw blurRad="76200">
              <a:srgbClr val="000000"/>
            </a:innerShdw>
          </a:effectLst>
        </p:spPr>
      </p:pic>
      <p:sp>
        <p:nvSpPr>
          <p:cNvPr id="2" name="Title 1"/>
          <p:cNvSpPr>
            <a:spLocks noGrp="1"/>
          </p:cNvSpPr>
          <p:nvPr>
            <p:ph type="title"/>
          </p:nvPr>
        </p:nvSpPr>
        <p:spPr>
          <a:xfrm>
            <a:off x="7596717" y="1655018"/>
            <a:ext cx="3707844" cy="2051862"/>
          </a:xfrm>
        </p:spPr>
        <p:txBody>
          <a:bodyPr vert="horz" lIns="91440" tIns="45720" rIns="91440" bIns="45720" rtlCol="0" anchor="b">
            <a:normAutofit/>
          </a:bodyPr>
          <a:lstStyle/>
          <a:p>
            <a:r>
              <a:rPr lang="en-US" sz="4000" b="1" dirty="0"/>
              <a:t>What </a:t>
            </a:r>
            <a:br>
              <a:rPr lang="en-US" sz="4000" b="1" dirty="0"/>
            </a:br>
            <a:r>
              <a:rPr lang="en-US" sz="4000" b="1" dirty="0"/>
              <a:t>about </a:t>
            </a:r>
            <a:br>
              <a:rPr lang="en-US" sz="4000" b="1" dirty="0"/>
            </a:br>
            <a:r>
              <a:rPr lang="en-US" sz="4000" b="1" dirty="0"/>
              <a:t>REBOA??</a:t>
            </a:r>
          </a:p>
        </p:txBody>
      </p:sp>
    </p:spTree>
    <p:extLst>
      <p:ext uri="{BB962C8B-B14F-4D97-AF65-F5344CB8AC3E}">
        <p14:creationId xmlns:p14="http://schemas.microsoft.com/office/powerpoint/2010/main" val="240738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AD20AEA-7CAF-4A83-BE2E-EAF010B8B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Rectangle 12">
            <a:extLst>
              <a:ext uri="{FF2B5EF4-FFF2-40B4-BE49-F238E27FC236}">
                <a16:creationId xmlns:a16="http://schemas.microsoft.com/office/drawing/2014/main" id="{2255CADE-DCE0-447F-B290-2AE78E5E5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245587C-701C-48A1-9B6B-10C3DF81A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33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E5CF545-7AAF-4A13-8871-089E929E85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r="172" b="-2"/>
          <a:stretch/>
        </p:blipFill>
        <p:spPr>
          <a:xfrm>
            <a:off x="8860" y="10"/>
            <a:ext cx="6924201" cy="6857990"/>
          </a:xfrm>
          <a:prstGeom prst="rect">
            <a:avLst/>
          </a:prstGeom>
        </p:spPr>
      </p:pic>
      <p:sp>
        <p:nvSpPr>
          <p:cNvPr id="2" name="Title 1"/>
          <p:cNvSpPr>
            <a:spLocks noGrp="1"/>
          </p:cNvSpPr>
          <p:nvPr>
            <p:ph type="title"/>
          </p:nvPr>
        </p:nvSpPr>
        <p:spPr>
          <a:xfrm>
            <a:off x="7570382" y="1358901"/>
            <a:ext cx="3707844" cy="2730498"/>
          </a:xfrm>
        </p:spPr>
        <p:txBody>
          <a:bodyPr vert="horz" lIns="91440" tIns="45720" rIns="91440" bIns="45720" rtlCol="0" anchor="b">
            <a:normAutofit/>
          </a:bodyPr>
          <a:lstStyle/>
          <a:p>
            <a:r>
              <a:rPr lang="en-US" sz="4800" dirty="0"/>
              <a:t>ZONE 1 REBOA </a:t>
            </a:r>
          </a:p>
        </p:txBody>
      </p:sp>
    </p:spTree>
    <p:extLst>
      <p:ext uri="{BB962C8B-B14F-4D97-AF65-F5344CB8AC3E}">
        <p14:creationId xmlns:p14="http://schemas.microsoft.com/office/powerpoint/2010/main" val="1728620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08B58CE-A486-4D86-A04C-CEBEC0C6E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
            <a:extLst>
              <a:ext uri="{FF2B5EF4-FFF2-40B4-BE49-F238E27FC236}">
                <a16:creationId xmlns:a16="http://schemas.microsoft.com/office/drawing/2014/main" id="{7EF397AE-0609-4FFB-A98F-ECD05F0EF2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FF0509A6-53B5-44A9-B59C-1D9C4DD3C2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375322"/>
            <a:ext cx="10364451" cy="1596177"/>
          </a:xfrm>
        </p:spPr>
        <p:txBody>
          <a:bodyPr>
            <a:normAutofit/>
          </a:bodyPr>
          <a:lstStyle/>
          <a:p>
            <a:r>
              <a:rPr lang="en-US" b="1" dirty="0"/>
              <a:t>Summary</a:t>
            </a:r>
          </a:p>
        </p:txBody>
      </p:sp>
      <p:graphicFrame>
        <p:nvGraphicFramePr>
          <p:cNvPr id="20" name="Content Placeholder 2">
            <a:extLst>
              <a:ext uri="{FF2B5EF4-FFF2-40B4-BE49-F238E27FC236}">
                <a16:creationId xmlns:a16="http://schemas.microsoft.com/office/drawing/2014/main" id="{B0836ED4-FC81-964D-BBD9-C55B08113A84}"/>
              </a:ext>
            </a:extLst>
          </p:cNvPr>
          <p:cNvGraphicFramePr>
            <a:graphicFrameLocks noGrp="1"/>
          </p:cNvGraphicFramePr>
          <p:nvPr>
            <p:ph idx="1"/>
            <p:extLst>
              <p:ext uri="{D42A27DB-BD31-4B8C-83A1-F6EECF244321}">
                <p14:modId xmlns:p14="http://schemas.microsoft.com/office/powerpoint/2010/main" val="66287313"/>
              </p:ext>
            </p:extLst>
          </p:nvPr>
        </p:nvGraphicFramePr>
        <p:xfrm>
          <a:off x="751849" y="1967042"/>
          <a:ext cx="10363826" cy="34241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62055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00150"/>
          </a:xfrm>
        </p:spPr>
        <p:txBody>
          <a:bodyPr>
            <a:normAutofit/>
          </a:bodyPr>
          <a:lstStyle/>
          <a:p>
            <a:pPr algn="ctr"/>
            <a:r>
              <a:rPr lang="en-US" sz="4000" b="1"/>
              <a:t>What works well?</a:t>
            </a:r>
            <a:endParaRPr lang="en-US" sz="4000" b="1" dirty="0"/>
          </a:p>
        </p:txBody>
      </p:sp>
      <p:sp>
        <p:nvSpPr>
          <p:cNvPr id="3" name="Content Placeholder 2"/>
          <p:cNvSpPr>
            <a:spLocks noGrp="1"/>
          </p:cNvSpPr>
          <p:nvPr>
            <p:ph idx="1"/>
          </p:nvPr>
        </p:nvSpPr>
        <p:spPr>
          <a:xfrm>
            <a:off x="0" y="1481877"/>
            <a:ext cx="12306300" cy="5376123"/>
          </a:xfrm>
        </p:spPr>
        <p:txBody>
          <a:bodyPr>
            <a:noAutofit/>
          </a:bodyPr>
          <a:lstStyle/>
          <a:p>
            <a:r>
              <a:rPr lang="en-US"/>
              <a:t>Tourniquets on extremities control hemorrhage and stop bleeding very effectively </a:t>
            </a:r>
          </a:p>
          <a:p>
            <a:r>
              <a:rPr lang="en-US"/>
              <a:t>So much so that it has reduced mortality in the combat theater </a:t>
            </a:r>
          </a:p>
          <a:p>
            <a:pPr lvl="1"/>
            <a:r>
              <a:rPr lang="en-US" sz="2000">
                <a:solidFill>
                  <a:srgbClr val="C00000"/>
                </a:solidFill>
              </a:rPr>
              <a:t>Vietnam 9 % </a:t>
            </a:r>
            <a:r>
              <a:rPr lang="en-US" sz="2000"/>
              <a:t>of deaths were from exsanguinating extremity wounds</a:t>
            </a:r>
          </a:p>
          <a:p>
            <a:pPr lvl="1"/>
            <a:r>
              <a:rPr lang="en-US" sz="2000">
                <a:solidFill>
                  <a:srgbClr val="C00000"/>
                </a:solidFill>
              </a:rPr>
              <a:t>Somalia 7% </a:t>
            </a:r>
            <a:r>
              <a:rPr lang="en-US" sz="2000"/>
              <a:t>of deaths were from exsanguinating extremity wounds</a:t>
            </a:r>
          </a:p>
          <a:p>
            <a:pPr lvl="1"/>
            <a:r>
              <a:rPr lang="en-US" sz="2000">
                <a:solidFill>
                  <a:srgbClr val="C00000"/>
                </a:solidFill>
              </a:rPr>
              <a:t>Currently 2% </a:t>
            </a:r>
            <a:r>
              <a:rPr lang="en-US" sz="2000"/>
              <a:t>of deaths were from exsanguinating extremity wounds</a:t>
            </a:r>
          </a:p>
          <a:p>
            <a:pPr marL="457200" lvl="1" indent="0">
              <a:buNone/>
            </a:pPr>
            <a:endParaRPr lang="en-US" sz="2000"/>
          </a:p>
          <a:p>
            <a:pPr>
              <a:buFont typeface="Wingdings" panose="05000000000000000000" pitchFamily="2" charset="2"/>
              <a:buChar char="v"/>
            </a:pPr>
            <a:r>
              <a:rPr lang="en-US" sz="2200"/>
              <a:t>Note Israeli forces are the most aggressive with tourniquet placement and they sight a 0% mortality from limb exsanguination</a:t>
            </a:r>
          </a:p>
          <a:p>
            <a:pPr marL="0" indent="0">
              <a:buNone/>
            </a:pPr>
            <a:endParaRPr lang="en-US" sz="1200"/>
          </a:p>
          <a:p>
            <a:pPr marL="0" indent="0">
              <a:buNone/>
            </a:pPr>
            <a:endParaRPr lang="en-US" sz="1200"/>
          </a:p>
          <a:p>
            <a:pPr marL="0" indent="0">
              <a:buNone/>
            </a:pPr>
            <a:endParaRPr lang="en-US" sz="1200"/>
          </a:p>
          <a:p>
            <a:pPr marL="0" indent="0">
              <a:buNone/>
            </a:pPr>
            <a:r>
              <a:rPr lang="en-US" sz="1200" b="1"/>
              <a:t>Source: </a:t>
            </a:r>
            <a:r>
              <a:rPr lang="en-US" sz="1200"/>
              <a:t>The Journal of Emergency Medicine, Vol. xx, No. x, pp. xxx, 2009.</a:t>
            </a:r>
            <a:r>
              <a:rPr lang="en-US" sz="1200" b="1"/>
              <a:t> BATTLE CASUALTY SURVIVAL WITH EMERGENCY TOURNIQUET USE TO STOP LIMB BLEEDING </a:t>
            </a:r>
            <a:r>
              <a:rPr lang="en-US" sz="1200"/>
              <a:t>John F. Kragh, Jr, COL, MC, USA,* Michelle L. Littrel, CPT, AN, USA,† John A. Jones,* Thomas J. Walters, PHD,* David G. Baer, PHD,* Charles E. Wade, PHD,* and John B. Holcomb, MD</a:t>
            </a:r>
            <a:endParaRPr lang="en-US" sz="1200" dirty="0"/>
          </a:p>
        </p:txBody>
      </p:sp>
    </p:spTree>
    <p:extLst>
      <p:ext uri="{BB962C8B-B14F-4D97-AF65-F5344CB8AC3E}">
        <p14:creationId xmlns:p14="http://schemas.microsoft.com/office/powerpoint/2010/main" val="2210032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492"/>
            <a:ext cx="12192000" cy="1213118"/>
          </a:xfrm>
        </p:spPr>
        <p:txBody>
          <a:bodyPr>
            <a:normAutofit/>
          </a:bodyPr>
          <a:lstStyle/>
          <a:p>
            <a:pPr algn="ctr"/>
            <a:r>
              <a:rPr lang="en-US" sz="4000" b="1"/>
              <a:t>Tourniquets on extremities</a:t>
            </a:r>
            <a:endParaRPr lang="en-US" sz="4000" b="1" dirty="0"/>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contrast="27000"/>
                    </a14:imgEffect>
                  </a14:imgLayer>
                </a14:imgProps>
              </a:ext>
              <a:ext uri="{28A0092B-C50C-407E-A947-70E740481C1C}">
                <a14:useLocalDpi xmlns:a14="http://schemas.microsoft.com/office/drawing/2010/main" val="0"/>
              </a:ext>
            </a:extLst>
          </a:blip>
          <a:stretch>
            <a:fillRect/>
          </a:stretch>
        </p:blipFill>
        <p:spPr>
          <a:xfrm>
            <a:off x="3123579" y="2090092"/>
            <a:ext cx="5753721" cy="299380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76751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57275"/>
          </a:xfrm>
        </p:spPr>
        <p:txBody>
          <a:bodyPr>
            <a:noAutofit/>
          </a:bodyPr>
          <a:lstStyle/>
          <a:p>
            <a:br>
              <a:rPr lang="en-US" sz="4000" b="1" dirty="0"/>
            </a:br>
            <a:br>
              <a:rPr lang="en-US" sz="4000" b="1" dirty="0"/>
            </a:br>
            <a:r>
              <a:rPr lang="en-US" sz="4000" b="1" dirty="0"/>
              <a:t>CLASSIFICATION OF JUNCTIONAL TRAUMA:</a:t>
            </a:r>
            <a:br>
              <a:rPr lang="en-US" sz="4000" b="1" dirty="0"/>
            </a:br>
            <a:br>
              <a:rPr lang="en-US" sz="4000" b="1" dirty="0"/>
            </a:br>
            <a:endParaRPr lang="en-US" sz="4000" dirty="0"/>
          </a:p>
        </p:txBody>
      </p:sp>
      <p:sp>
        <p:nvSpPr>
          <p:cNvPr id="3" name="Content Placeholder 2"/>
          <p:cNvSpPr>
            <a:spLocks noGrp="1"/>
          </p:cNvSpPr>
          <p:nvPr>
            <p:ph idx="1"/>
          </p:nvPr>
        </p:nvSpPr>
        <p:spPr>
          <a:xfrm>
            <a:off x="0" y="1741706"/>
            <a:ext cx="12192000" cy="5116294"/>
          </a:xfrm>
        </p:spPr>
        <p:txBody>
          <a:bodyPr>
            <a:noAutofit/>
          </a:bodyPr>
          <a:lstStyle/>
          <a:p>
            <a:endParaRPr lang="en-US" dirty="0"/>
          </a:p>
          <a:p>
            <a:r>
              <a:rPr lang="en-US" dirty="0"/>
              <a:t>Wound encroaches on a junctional zone but surgical control can be gained without entering adjacent body cavity.</a:t>
            </a:r>
          </a:p>
          <a:p>
            <a:endParaRPr lang="en-US" dirty="0"/>
          </a:p>
          <a:p>
            <a:r>
              <a:rPr lang="en-US" dirty="0"/>
              <a:t>Proximal control requires surgical incision extending across the joint flexure.</a:t>
            </a:r>
          </a:p>
          <a:p>
            <a:pPr marL="0" indent="0">
              <a:buNone/>
            </a:pPr>
            <a:endParaRPr lang="en-US" sz="1300" b="1" dirty="0"/>
          </a:p>
          <a:p>
            <a:pPr marL="0" indent="0">
              <a:buNone/>
            </a:pPr>
            <a:endParaRPr lang="en-US" sz="1300" b="1" dirty="0"/>
          </a:p>
          <a:p>
            <a:pPr marL="0" indent="0">
              <a:buNone/>
            </a:pPr>
            <a:endParaRPr lang="en-US" sz="1300" b="1" dirty="0"/>
          </a:p>
          <a:p>
            <a:pPr marL="0" indent="0">
              <a:buNone/>
            </a:pPr>
            <a:endParaRPr lang="en-US" sz="1300" b="1" dirty="0"/>
          </a:p>
          <a:p>
            <a:pPr marL="0" indent="0">
              <a:buNone/>
            </a:pPr>
            <a:endParaRPr lang="en-US" sz="1200" b="1" dirty="0"/>
          </a:p>
          <a:p>
            <a:pPr marL="0" indent="0">
              <a:buNone/>
            </a:pPr>
            <a:endParaRPr lang="en-US" sz="1200" b="1" dirty="0"/>
          </a:p>
          <a:p>
            <a:pPr marL="0" indent="0">
              <a:buNone/>
            </a:pPr>
            <a:r>
              <a:rPr lang="en-US" sz="1200" b="1" dirty="0"/>
              <a:t>Source: EXTREMITY, JUNCTIONAL, AND PELVIC TRAUMA</a:t>
            </a:r>
            <a:br>
              <a:rPr lang="en-US" sz="1200" b="1" dirty="0"/>
            </a:br>
            <a:r>
              <a:rPr lang="en-US" sz="1200" dirty="0"/>
              <a:t>RICHARD REED, FRCA*; PAUL MOOR, BMedSci (Hons), FRCA†; and VICTORIA PRIBUL, FRCA</a:t>
            </a:r>
          </a:p>
        </p:txBody>
      </p:sp>
      <p:sp>
        <p:nvSpPr>
          <p:cNvPr id="4" name="TextBox 3">
            <a:extLst>
              <a:ext uri="{FF2B5EF4-FFF2-40B4-BE49-F238E27FC236}">
                <a16:creationId xmlns:a16="http://schemas.microsoft.com/office/drawing/2014/main" id="{D67923A9-EDC9-1666-A51A-B704EBBD2AA0}"/>
              </a:ext>
            </a:extLst>
          </p:cNvPr>
          <p:cNvSpPr txBox="1"/>
          <p:nvPr/>
        </p:nvSpPr>
        <p:spPr>
          <a:xfrm>
            <a:off x="0" y="1076325"/>
            <a:ext cx="12192000" cy="646331"/>
          </a:xfrm>
          <a:prstGeom prst="rect">
            <a:avLst/>
          </a:prstGeom>
          <a:noFill/>
        </p:spPr>
        <p:txBody>
          <a:bodyPr wrap="square" rtlCol="0">
            <a:spAutoFit/>
          </a:bodyPr>
          <a:lstStyle/>
          <a:p>
            <a:pPr algn="ctr"/>
            <a:r>
              <a:rPr lang="en-US" sz="3600" b="1" dirty="0"/>
              <a:t>TYPE 1</a:t>
            </a:r>
          </a:p>
        </p:txBody>
      </p:sp>
    </p:spTree>
    <p:extLst>
      <p:ext uri="{BB962C8B-B14F-4D97-AF65-F5344CB8AC3E}">
        <p14:creationId xmlns:p14="http://schemas.microsoft.com/office/powerpoint/2010/main" val="1481963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23950"/>
          </a:xfrm>
        </p:spPr>
        <p:txBody>
          <a:bodyPr>
            <a:noAutofit/>
          </a:bodyPr>
          <a:lstStyle/>
          <a:p>
            <a:pPr algn="ctr"/>
            <a:br>
              <a:rPr lang="en-US" sz="4000" b="1" dirty="0"/>
            </a:br>
            <a:br>
              <a:rPr lang="en-US" sz="4000" b="1" dirty="0"/>
            </a:br>
            <a:br>
              <a:rPr lang="en-US" sz="4000" b="1" dirty="0"/>
            </a:br>
            <a:r>
              <a:rPr lang="en-US" sz="4000" b="1" dirty="0"/>
              <a:t>CLASSIFICATION OF JUNCTIONAL TRAUMA:</a:t>
            </a:r>
            <a:br>
              <a:rPr lang="en-US" sz="4000" b="1" dirty="0"/>
            </a:br>
            <a:br>
              <a:rPr lang="en-US" sz="4000" b="1" u="sng" dirty="0"/>
            </a:br>
            <a:br>
              <a:rPr lang="en-US" sz="4000" b="1" dirty="0"/>
            </a:br>
            <a:endParaRPr lang="en-US" sz="4000" dirty="0"/>
          </a:p>
        </p:txBody>
      </p:sp>
      <p:sp>
        <p:nvSpPr>
          <p:cNvPr id="3" name="Content Placeholder 2"/>
          <p:cNvSpPr>
            <a:spLocks noGrp="1"/>
          </p:cNvSpPr>
          <p:nvPr>
            <p:ph idx="1"/>
          </p:nvPr>
        </p:nvSpPr>
        <p:spPr>
          <a:xfrm>
            <a:off x="0" y="1732525"/>
            <a:ext cx="12192000" cy="5125476"/>
          </a:xfrm>
        </p:spPr>
        <p:txBody>
          <a:bodyPr>
            <a:noAutofit/>
          </a:bodyPr>
          <a:lstStyle/>
          <a:p>
            <a:pPr marL="0" indent="0">
              <a:buNone/>
            </a:pPr>
            <a:endParaRPr lang="en-US" dirty="0"/>
          </a:p>
          <a:p>
            <a:r>
              <a:rPr lang="en-US" dirty="0"/>
              <a:t>Wound encroaches on a junctional zone requiring surgical access to gain hemorrhage 	control.</a:t>
            </a:r>
          </a:p>
          <a:p>
            <a:pPr marL="0" indent="0">
              <a:buNone/>
            </a:pPr>
            <a:endParaRPr lang="en-US" dirty="0"/>
          </a:p>
          <a:p>
            <a:r>
              <a:rPr lang="en-US" dirty="0"/>
              <a:t>Body cavity may need to be entered, </a:t>
            </a:r>
            <a:r>
              <a:rPr lang="en-US" dirty="0" err="1"/>
              <a:t>eg</a:t>
            </a:r>
            <a:r>
              <a:rPr lang="en-US" dirty="0"/>
              <a:t>, laparotomy/thoracotomy.</a:t>
            </a:r>
          </a:p>
          <a:p>
            <a:pPr marL="0" indent="0">
              <a:buNone/>
            </a:pPr>
            <a:endParaRPr lang="en-US" dirty="0"/>
          </a:p>
          <a:p>
            <a:r>
              <a:rPr lang="en-US" dirty="0"/>
              <a:t>Potential for occult blood loss.</a:t>
            </a:r>
          </a:p>
          <a:p>
            <a:pPr marL="0" indent="0">
              <a:buNone/>
            </a:pPr>
            <a:endParaRPr lang="en-US" sz="800" b="1" dirty="0"/>
          </a:p>
          <a:p>
            <a:pPr marL="0" indent="0">
              <a:buNone/>
            </a:pPr>
            <a:endParaRPr lang="en-US" sz="800" b="1" dirty="0"/>
          </a:p>
          <a:p>
            <a:pPr marL="0" indent="0">
              <a:buNone/>
            </a:pPr>
            <a:endParaRPr lang="en-US" sz="800" b="1" dirty="0"/>
          </a:p>
          <a:p>
            <a:pPr marL="0" indent="0">
              <a:buNone/>
            </a:pPr>
            <a:endParaRPr lang="en-US" sz="800" b="1" dirty="0"/>
          </a:p>
          <a:p>
            <a:pPr marL="0" indent="0">
              <a:buNone/>
            </a:pPr>
            <a:r>
              <a:rPr lang="en-US" sz="1200" b="1" dirty="0"/>
              <a:t>EXTREMITY, JUNCTIONAL, AND PELVIC TRAUMA</a:t>
            </a:r>
            <a:br>
              <a:rPr lang="en-US" sz="1200" b="1" dirty="0"/>
            </a:br>
            <a:r>
              <a:rPr lang="en-US" sz="1200" dirty="0"/>
              <a:t>RICHARD REED, FRCA*; PAUL MOOR, BMedSci (Hons), FRCA†; and VICTORIA PRIBUL, FRCA</a:t>
            </a:r>
          </a:p>
          <a:p>
            <a:pPr marL="0" indent="0">
              <a:buNone/>
            </a:pPr>
            <a:endParaRPr lang="en-US" sz="3200" dirty="0"/>
          </a:p>
          <a:p>
            <a:endParaRPr lang="en-US" dirty="0"/>
          </a:p>
        </p:txBody>
      </p:sp>
      <p:sp>
        <p:nvSpPr>
          <p:cNvPr id="4" name="TextBox 3">
            <a:extLst>
              <a:ext uri="{FF2B5EF4-FFF2-40B4-BE49-F238E27FC236}">
                <a16:creationId xmlns:a16="http://schemas.microsoft.com/office/drawing/2014/main" id="{F9C28AF3-8814-EAC1-336A-6C143A4D8C45}"/>
              </a:ext>
            </a:extLst>
          </p:cNvPr>
          <p:cNvSpPr txBox="1"/>
          <p:nvPr/>
        </p:nvSpPr>
        <p:spPr>
          <a:xfrm>
            <a:off x="0" y="1076325"/>
            <a:ext cx="12192000" cy="646331"/>
          </a:xfrm>
          <a:prstGeom prst="rect">
            <a:avLst/>
          </a:prstGeom>
          <a:noFill/>
        </p:spPr>
        <p:txBody>
          <a:bodyPr wrap="square" rtlCol="0">
            <a:spAutoFit/>
          </a:bodyPr>
          <a:lstStyle/>
          <a:p>
            <a:pPr algn="ctr"/>
            <a:r>
              <a:rPr lang="en-US" sz="3600" b="1" dirty="0"/>
              <a:t>TYPE 2</a:t>
            </a:r>
          </a:p>
        </p:txBody>
      </p:sp>
    </p:spTree>
    <p:extLst>
      <p:ext uri="{BB962C8B-B14F-4D97-AF65-F5344CB8AC3E}">
        <p14:creationId xmlns:p14="http://schemas.microsoft.com/office/powerpoint/2010/main" val="455540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7583" y="965201"/>
            <a:ext cx="8169448" cy="4204835"/>
          </a:xfrm>
        </p:spPr>
        <p:txBody>
          <a:bodyPr/>
          <a:lstStyle/>
          <a:p>
            <a:pPr defTabSz="713232"/>
            <a:r>
              <a:rPr lang="en-US" sz="4680" b="1" kern="1200" cap="all" baseline="0">
                <a:solidFill>
                  <a:schemeClr val="tx1"/>
                </a:solidFill>
                <a:effectLst/>
                <a:latin typeface="+mj-lt"/>
                <a:ea typeface="+mj-ea"/>
                <a:cs typeface="+mj-cs"/>
              </a:rPr>
              <a:t>what can be done to temporize bleeding in the “field” to get patients to definitive care?</a:t>
            </a:r>
            <a:endParaRPr lang="en-US" b="1"/>
          </a:p>
        </p:txBody>
      </p:sp>
      <p:sp>
        <p:nvSpPr>
          <p:cNvPr id="3" name="Content Placeholder 2"/>
          <p:cNvSpPr>
            <a:spLocks noGrp="1"/>
          </p:cNvSpPr>
          <p:nvPr>
            <p:ph idx="1"/>
          </p:nvPr>
        </p:nvSpPr>
        <p:spPr>
          <a:xfrm>
            <a:off x="1954966" y="4625139"/>
            <a:ext cx="3146252" cy="1258136"/>
          </a:xfrm>
        </p:spPr>
        <p:txBody>
          <a:bodyPr/>
          <a:lstStyle/>
          <a:p>
            <a:pPr marL="178308" indent="-178308" defTabSz="713232">
              <a:spcBef>
                <a:spcPts val="780"/>
              </a:spcBef>
            </a:pPr>
            <a:endParaRPr lang="en-US" sz="1560" kern="1200" cap="all" baseline="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585883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1999" cy="1095374"/>
          </a:xfrm>
        </p:spPr>
        <p:txBody>
          <a:bodyPr>
            <a:normAutofit/>
          </a:bodyPr>
          <a:lstStyle/>
          <a:p>
            <a:r>
              <a:rPr lang="en-US" sz="4000" b="1" dirty="0"/>
              <a:t>Abdominal Aortic Junctional Tourniquet</a:t>
            </a:r>
          </a:p>
        </p:txBody>
      </p:sp>
      <p:sp>
        <p:nvSpPr>
          <p:cNvPr id="3" name="Content Placeholder 2"/>
          <p:cNvSpPr>
            <a:spLocks noGrp="1"/>
          </p:cNvSpPr>
          <p:nvPr>
            <p:ph idx="1"/>
          </p:nvPr>
        </p:nvSpPr>
        <p:spPr>
          <a:xfrm>
            <a:off x="-1" y="1680150"/>
            <a:ext cx="12191997" cy="5177850"/>
          </a:xfrm>
        </p:spPr>
        <p:txBody>
          <a:bodyPr>
            <a:noAutofit/>
          </a:bodyPr>
          <a:lstStyle/>
          <a:p>
            <a:pPr marL="0" indent="0">
              <a:buNone/>
            </a:pPr>
            <a:endParaRPr lang="en-US" dirty="0">
              <a:effectLst/>
            </a:endParaRPr>
          </a:p>
          <a:p>
            <a:r>
              <a:rPr lang="en-US" dirty="0">
                <a:effectLst/>
              </a:rPr>
              <a:t>It has 510(k) clearance from the FDA for difficult to control inguinal and pelvic hemorrhage</a:t>
            </a:r>
          </a:p>
          <a:p>
            <a:endParaRPr lang="en-US" dirty="0">
              <a:effectLst/>
            </a:endParaRPr>
          </a:p>
          <a:p>
            <a:r>
              <a:rPr lang="en-US" dirty="0">
                <a:effectLst/>
              </a:rPr>
              <a:t>It can be applied to the mid-abdomen, tightened and inflated and may remain on for up to an hour safely.</a:t>
            </a:r>
          </a:p>
          <a:p>
            <a:endParaRPr lang="en-US" dirty="0">
              <a:effectLst/>
            </a:endParaRPr>
          </a:p>
          <a:p>
            <a:r>
              <a:rPr lang="en-US" dirty="0">
                <a:effectLst/>
              </a:rPr>
              <a:t> It is also FDA cleared for all junctional hemorrhage sites (axilla and inguinal placements) and can remain on for up to 4 hours in these locations.</a:t>
            </a:r>
          </a:p>
          <a:p>
            <a:pPr marL="0" indent="0">
              <a:buNone/>
            </a:pPr>
            <a:endParaRPr lang="en-US" dirty="0">
              <a:effectLst/>
            </a:endParaRPr>
          </a:p>
          <a:p>
            <a:pPr marL="0" indent="0">
              <a:buNone/>
            </a:pPr>
            <a:endParaRPr lang="en-US" dirty="0">
              <a:effectLst/>
            </a:endParaRPr>
          </a:p>
          <a:p>
            <a:pPr marL="0" indent="0">
              <a:buNone/>
            </a:pPr>
            <a:r>
              <a:rPr lang="en-US" sz="1200" b="1" dirty="0"/>
              <a:t>Source: </a:t>
            </a:r>
            <a:r>
              <a:rPr lang="en-US" sz="1200" dirty="0"/>
              <a:t>https://www.chinookmed.com/05246/abdominal-aortic-junctional-tourniquet-aajt.html</a:t>
            </a:r>
          </a:p>
        </p:txBody>
      </p:sp>
      <p:sp>
        <p:nvSpPr>
          <p:cNvPr id="4" name="TextBox 3">
            <a:extLst>
              <a:ext uri="{FF2B5EF4-FFF2-40B4-BE49-F238E27FC236}">
                <a16:creationId xmlns:a16="http://schemas.microsoft.com/office/drawing/2014/main" id="{C4794CA2-7DF6-960D-D8A7-16461D485D06}"/>
              </a:ext>
            </a:extLst>
          </p:cNvPr>
          <p:cNvSpPr txBox="1"/>
          <p:nvPr/>
        </p:nvSpPr>
        <p:spPr>
          <a:xfrm>
            <a:off x="0" y="1095375"/>
            <a:ext cx="12191998" cy="584775"/>
          </a:xfrm>
          <a:prstGeom prst="rect">
            <a:avLst/>
          </a:prstGeom>
          <a:noFill/>
        </p:spPr>
        <p:txBody>
          <a:bodyPr wrap="square" rtlCol="0">
            <a:spAutoFit/>
          </a:bodyPr>
          <a:lstStyle/>
          <a:p>
            <a:pPr algn="ctr"/>
            <a:r>
              <a:rPr lang="en-US" sz="3200" b="1" dirty="0"/>
              <a:t>(AAJT)</a:t>
            </a:r>
            <a:endParaRPr lang="en-US" sz="3200" dirty="0"/>
          </a:p>
        </p:txBody>
      </p:sp>
    </p:spTree>
    <p:extLst>
      <p:ext uri="{BB962C8B-B14F-4D97-AF65-F5344CB8AC3E}">
        <p14:creationId xmlns:p14="http://schemas.microsoft.com/office/powerpoint/2010/main" val="555398183"/>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FACAF0D81235439F8811A7EBF2F3D7" ma:contentTypeVersion="4" ma:contentTypeDescription="Create a new document." ma:contentTypeScope="" ma:versionID="b4513d644c00ef4c50f1de0302f10e9e">
  <xsd:schema xmlns:xsd="http://www.w3.org/2001/XMLSchema" xmlns:xs="http://www.w3.org/2001/XMLSchema" xmlns:p="http://schemas.microsoft.com/office/2006/metadata/properties" xmlns:ns2="836283cc-7bb5-4003-9103-78755562ffcf" targetNamespace="http://schemas.microsoft.com/office/2006/metadata/properties" ma:root="true" ma:fieldsID="96b7a63f21fae3d3daaa99b82583c726" ns2:_="">
    <xsd:import namespace="836283cc-7bb5-4003-9103-78755562ffc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6283cc-7bb5-4003-9103-78755562ff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836283cc-7bb5-4003-9103-78755562ffcf" xsi:nil="true"/>
  </documentManagement>
</p:properties>
</file>

<file path=customXml/itemProps1.xml><?xml version="1.0" encoding="utf-8"?>
<ds:datastoreItem xmlns:ds="http://schemas.openxmlformats.org/officeDocument/2006/customXml" ds:itemID="{A7494171-8C03-4508-9455-66A96AE831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6283cc-7bb5-4003-9103-78755562ff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7E8FC8-5A2E-419A-81CB-78846D93CB39}">
  <ds:schemaRefs>
    <ds:schemaRef ds:uri="http://schemas.microsoft.com/sharepoint/v3/contenttype/forms"/>
  </ds:schemaRefs>
</ds:datastoreItem>
</file>

<file path=customXml/itemProps3.xml><?xml version="1.0" encoding="utf-8"?>
<ds:datastoreItem xmlns:ds="http://schemas.openxmlformats.org/officeDocument/2006/customXml" ds:itemID="{253064E7-2749-4EA7-AF58-F282B3332647}">
  <ds:schemaRefs>
    <ds:schemaRef ds:uri="http://schemas.microsoft.com/office/2006/metadata/properties"/>
    <ds:schemaRef ds:uri="http://schemas.microsoft.com/office/infopath/2007/PartnerControls"/>
    <ds:schemaRef ds:uri="836283cc-7bb5-4003-9103-78755562ffcf"/>
  </ds:schemaRefs>
</ds:datastoreItem>
</file>

<file path=docProps/app.xml><?xml version="1.0" encoding="utf-8"?>
<Properties xmlns="http://schemas.openxmlformats.org/officeDocument/2006/extended-properties" xmlns:vt="http://schemas.openxmlformats.org/officeDocument/2006/docPropsVTypes">
  <Template>TM04033925[[fn=Droplet]]</Template>
  <TotalTime>23641</TotalTime>
  <Words>1203</Words>
  <Application>Microsoft Office PowerPoint</Application>
  <PresentationFormat>Widescreen</PresentationFormat>
  <Paragraphs>150</Paragraphs>
  <Slides>39</Slides>
  <Notes>3</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Lucida Grande</vt:lpstr>
      <vt:lpstr>Tw Cen MT</vt:lpstr>
      <vt:lpstr>Wingdings</vt:lpstr>
      <vt:lpstr>Droplet</vt:lpstr>
      <vt:lpstr>Junctional Hemorrhage</vt:lpstr>
      <vt:lpstr>What are we talking about?</vt:lpstr>
      <vt:lpstr>The Areas in Question</vt:lpstr>
      <vt:lpstr>What works well?</vt:lpstr>
      <vt:lpstr>Tourniquets on extremities</vt:lpstr>
      <vt:lpstr>  CLASSIFICATION OF JUNCTIONAL TRAUMA:  </vt:lpstr>
      <vt:lpstr>   CLASSIFICATION OF JUNCTIONAL TRAUMA:   </vt:lpstr>
      <vt:lpstr>what can be done to temporize bleeding in the “field” to get patients to definitive care?</vt:lpstr>
      <vt:lpstr>Abdominal Aortic Junctional Tourniquet</vt:lpstr>
      <vt:lpstr>Aajt  instructions for use</vt:lpstr>
      <vt:lpstr>Steps1-3: Position at umbilicus and tighten the belt around patient</vt:lpstr>
      <vt:lpstr>Step 4: Tighten the Windlass</vt:lpstr>
      <vt:lpstr>Step 5: Inflate the center balloon</vt:lpstr>
      <vt:lpstr>Inflating the Bladder</vt:lpstr>
      <vt:lpstr>New Application Sites</vt:lpstr>
      <vt:lpstr>SAMS Tourniquets</vt:lpstr>
      <vt:lpstr>SAMS Tourniquets</vt:lpstr>
      <vt:lpstr>SAMS Tourniquets</vt:lpstr>
      <vt:lpstr>SAMS Tourniquets</vt:lpstr>
      <vt:lpstr>Target Compression Device (TCD)</vt:lpstr>
      <vt:lpstr>PowerPoint Presentation</vt:lpstr>
      <vt:lpstr>Tourniquet placed at the sight of hemorrhage</vt:lpstr>
      <vt:lpstr>XSTAT-12</vt:lpstr>
      <vt:lpstr>Syringe filled with sponges that expand  to fill wound</vt:lpstr>
      <vt:lpstr>How to use xstat-12</vt:lpstr>
      <vt:lpstr>How to use xstat-12</vt:lpstr>
      <vt:lpstr>How to use xstat-12</vt:lpstr>
      <vt:lpstr>Two Sizes: XSTAT-12 and XSTAT- 30</vt:lpstr>
      <vt:lpstr>Combat Ready Clamp (CROC)</vt:lpstr>
      <vt:lpstr>FDA-Approved  CRoC Application   Points</vt:lpstr>
      <vt:lpstr>Croc example in the field</vt:lpstr>
      <vt:lpstr>When all else Fails?</vt:lpstr>
      <vt:lpstr>Surgical Exposure of the Axillary Artery</vt:lpstr>
      <vt:lpstr>Axillary Artery Exposure</vt:lpstr>
      <vt:lpstr>Surgical exposure of the Iliac artery</vt:lpstr>
      <vt:lpstr>PowerPoint Presentation</vt:lpstr>
      <vt:lpstr>What  about  REBOA??</vt:lpstr>
      <vt:lpstr>ZONE 1 REBOA </vt:lpstr>
      <vt:lpstr>Summary</vt:lpstr>
    </vt:vector>
  </TitlesOfParts>
  <Company>DHA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Wisniewski, Paul CDR</dc:creator>
  <cp:lastModifiedBy>Gabe Forrey</cp:lastModifiedBy>
  <cp:revision>63</cp:revision>
  <dcterms:created xsi:type="dcterms:W3CDTF">2018-03-11T01:46:09Z</dcterms:created>
  <dcterms:modified xsi:type="dcterms:W3CDTF">2023-04-14T23:09:10Z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0x01010022FACAF0D81235439F8811A7EBF2F3D7</vt:lpwstr>
  </property>
  <property fmtid="{D5CDD505-2E9C-101B-9397-08002B2CF9AE}" pid="3" name="Order">
    <vt:r8>6200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